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423" r:id="rId3"/>
    <p:sldId id="262" r:id="rId4"/>
    <p:sldId id="265" r:id="rId5"/>
    <p:sldId id="257" r:id="rId6"/>
    <p:sldId id="258" r:id="rId7"/>
    <p:sldId id="259" r:id="rId8"/>
    <p:sldId id="261" r:id="rId9"/>
    <p:sldId id="264" r:id="rId10"/>
    <p:sldId id="263" r:id="rId11"/>
    <p:sldId id="274" r:id="rId12"/>
    <p:sldId id="267" r:id="rId13"/>
    <p:sldId id="268" r:id="rId14"/>
    <p:sldId id="269" r:id="rId15"/>
    <p:sldId id="266" r:id="rId16"/>
    <p:sldId id="418" r:id="rId17"/>
    <p:sldId id="419" r:id="rId18"/>
    <p:sldId id="420" r:id="rId19"/>
    <p:sldId id="421" r:id="rId20"/>
    <p:sldId id="42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1" userDrawn="1">
          <p15:clr>
            <a:srgbClr val="A4A3A4"/>
          </p15:clr>
        </p15:guide>
        <p15:guide id="2" orient="horz" pos="210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5" pos="7469" userDrawn="1">
          <p15:clr>
            <a:srgbClr val="A4A3A4"/>
          </p15:clr>
        </p15:guide>
        <p15:guide id="6" orient="horz" pos="4110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orient="horz" pos="25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EC7"/>
    <a:srgbClr val="E3EEFF"/>
    <a:srgbClr val="98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6094" autoAdjust="0"/>
  </p:normalViewPr>
  <p:slideViewPr>
    <p:cSldViewPr snapToGrid="0">
      <p:cViewPr>
        <p:scale>
          <a:sx n="100" d="100"/>
          <a:sy n="100" d="100"/>
        </p:scale>
        <p:origin x="696" y="162"/>
      </p:cViewPr>
      <p:guideLst>
        <p:guide pos="211"/>
        <p:guide orient="horz" pos="210"/>
        <p:guide orient="horz" pos="391"/>
        <p:guide pos="7469"/>
        <p:guide orient="horz" pos="4110"/>
        <p:guide pos="3840"/>
        <p:guide orient="horz" pos="25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B8120-87E1-4C41-81C9-1CFA7D352699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52813-68DB-4ED6-B2C0-AD21B9E1E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3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80DE-385C-481F-A728-FE1A3593E95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70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E80DE-385C-481F-A728-FE1A3593E95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847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80DE-385C-481F-A728-FE1A3593E95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73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E80DE-385C-481F-A728-FE1A3593E95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750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E80DE-385C-481F-A728-FE1A3593E95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716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E80DE-385C-481F-A728-FE1A3593E95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524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E80DE-385C-481F-A728-FE1A3593E95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83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80DE-385C-481F-A728-FE1A3593E95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67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405AE-96D3-43EF-B1FF-41F2900E91C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598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405AE-96D3-43EF-B1FF-41F2900E91C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259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E80DE-385C-481F-A728-FE1A3593E95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41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80DE-385C-481F-A728-FE1A3593E95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954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E80DE-385C-481F-A728-FE1A3593E95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9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072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E80DE-385C-481F-A728-FE1A3593E95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146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E80DE-385C-481F-A728-FE1A3593E95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53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E80DE-385C-481F-A728-FE1A3593E95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372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E80DE-385C-481F-A728-FE1A3593E95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035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458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4D6A-CBEB-46BE-A95C-5706763929C7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C4CB-7F9E-44A9-9BE4-1F5BFAD00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67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4D6A-CBEB-46BE-A95C-5706763929C7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C4CB-7F9E-44A9-9BE4-1F5BFAD00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93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4D6A-CBEB-46BE-A95C-5706763929C7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C4CB-7F9E-44A9-9BE4-1F5BFAD00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38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4D6A-CBEB-46BE-A95C-5706763929C7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C4CB-7F9E-44A9-9BE4-1F5BFAD00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27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4D6A-CBEB-46BE-A95C-5706763929C7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C4CB-7F9E-44A9-9BE4-1F5BFAD00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2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4D6A-CBEB-46BE-A95C-5706763929C7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C4CB-7F9E-44A9-9BE4-1F5BFAD00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7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4D6A-CBEB-46BE-A95C-5706763929C7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C4CB-7F9E-44A9-9BE4-1F5BFAD00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33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4D6A-CBEB-46BE-A95C-5706763929C7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C4CB-7F9E-44A9-9BE4-1F5BFAD00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57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4D6A-CBEB-46BE-A95C-5706763929C7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C4CB-7F9E-44A9-9BE4-1F5BFAD00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70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4D6A-CBEB-46BE-A95C-5706763929C7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C4CB-7F9E-44A9-9BE4-1F5BFAD00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09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4D6A-CBEB-46BE-A95C-5706763929C7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C4CB-7F9E-44A9-9BE4-1F5BFAD00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5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C4D6A-CBEB-46BE-A95C-5706763929C7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1C4CB-7F9E-44A9-9BE4-1F5BFAD00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88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.sv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30.png"/><Relationship Id="rId1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6.png"/><Relationship Id="rId10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3.svg"/><Relationship Id="rId1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9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jpeg"/><Relationship Id="rId10" Type="http://schemas.openxmlformats.org/officeDocument/2006/relationships/image" Target="../media/image45.png"/><Relationship Id="rId4" Type="http://schemas.openxmlformats.org/officeDocument/2006/relationships/image" Target="../media/image40.jpe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1.sv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9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microsoft.com/office/2007/relationships/hdphoto" Target="../media/hdphoto3.wdp"/><Relationship Id="rId5" Type="http://schemas.openxmlformats.org/officeDocument/2006/relationships/image" Target="../media/image11.svg"/><Relationship Id="rId10" Type="http://schemas.openxmlformats.org/officeDocument/2006/relationships/image" Target="../media/image51.png"/><Relationship Id="rId4" Type="http://schemas.openxmlformats.org/officeDocument/2006/relationships/image" Target="../media/image42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D2D7D5-9196-4D7E-8401-1915E5880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940CA5-FA20-4A0E-BAD6-956572EAC27E}"/>
              </a:ext>
            </a:extLst>
          </p:cNvPr>
          <p:cNvSpPr txBox="1"/>
          <p:nvPr/>
        </p:nvSpPr>
        <p:spPr>
          <a:xfrm>
            <a:off x="5607490" y="3031074"/>
            <a:ext cx="5658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MES, ESR and Video Surveillance solutions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BB8448-15FA-4740-9310-F72ACCFD42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6141" y="320721"/>
            <a:ext cx="1510718" cy="3147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940CA5-FA20-4A0E-BAD6-956572EAC27E}"/>
              </a:ext>
            </a:extLst>
          </p:cNvPr>
          <p:cNvSpPr txBox="1"/>
          <p:nvPr/>
        </p:nvSpPr>
        <p:spPr>
          <a:xfrm>
            <a:off x="5607490" y="2506466"/>
            <a:ext cx="463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From 2Q25 to Q3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A9FDA0-FD48-4779-A9DD-DB3F162BD0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294" y="6058371"/>
            <a:ext cx="289781" cy="2276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7B8EF2-0300-48FC-8F1A-8C7339B35A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48" y="6058370"/>
            <a:ext cx="227666" cy="2276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B7F1FD-0C5D-4192-963A-5A63B6DA5B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721" y="6063401"/>
            <a:ext cx="326836" cy="2287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BDDA37-2729-4A04-B9D0-99E445B4AC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346" y="6062144"/>
            <a:ext cx="228199" cy="22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3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84"/>
          <p:cNvSpPr/>
          <p:nvPr/>
        </p:nvSpPr>
        <p:spPr>
          <a:xfrm>
            <a:off x="0" y="2441"/>
            <a:ext cx="12192000" cy="6858000"/>
          </a:xfrm>
          <a:prstGeom prst="rect">
            <a:avLst/>
          </a:prstGeom>
          <a:solidFill>
            <a:srgbClr val="E3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3EE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039FA9-475A-42E9-A845-B00ACA38A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4237">
            <a:off x="2544921" y="5922872"/>
            <a:ext cx="503434" cy="50343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17B29D0-B55A-4756-809E-ABB27A290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4652" y="328613"/>
            <a:ext cx="331910" cy="30173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6689B80-5B62-4E44-8BC5-BB76CF6BCEDC}"/>
              </a:ext>
            </a:extLst>
          </p:cNvPr>
          <p:cNvSpPr txBox="1">
            <a:spLocks/>
          </p:cNvSpPr>
          <p:nvPr/>
        </p:nvSpPr>
        <p:spPr>
          <a:xfrm>
            <a:off x="306846" y="243522"/>
            <a:ext cx="6396469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300" spc="-1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MES Hardware – Goals for Q3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2DFCBC5-91C3-4402-B49B-05C3925F637B}"/>
              </a:ext>
            </a:extLst>
          </p:cNvPr>
          <p:cNvSpPr/>
          <p:nvPr/>
        </p:nvSpPr>
        <p:spPr>
          <a:xfrm>
            <a:off x="726850" y="1828800"/>
            <a:ext cx="5180466" cy="3585029"/>
          </a:xfrm>
          <a:prstGeom prst="roundRect">
            <a:avLst>
              <a:gd name="adj" fmla="val 63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0EBEF5-204A-4ECD-99A8-1500BBD9FB8C}"/>
              </a:ext>
            </a:extLst>
          </p:cNvPr>
          <p:cNvSpPr txBox="1"/>
          <p:nvPr/>
        </p:nvSpPr>
        <p:spPr>
          <a:xfrm>
            <a:off x="1132132" y="2204709"/>
            <a:ext cx="4671485" cy="30777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r>
              <a:rPr lang="en-US" sz="200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ROS6</a:t>
            </a:r>
            <a:endParaRPr lang="en-US" sz="900" dirty="0">
              <a:solidFill>
                <a:srgbClr val="275EC7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E287AA-2A4F-4DDB-A98D-A3F9731704F2}"/>
              </a:ext>
            </a:extLst>
          </p:cNvPr>
          <p:cNvSpPr txBox="1"/>
          <p:nvPr/>
        </p:nvSpPr>
        <p:spPr>
          <a:xfrm>
            <a:off x="1132133" y="2638110"/>
            <a:ext cx="4426842" cy="2246769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 marL="180000" indent="-180000">
              <a:spcAft>
                <a:spcPts val="1200"/>
              </a:spcAft>
              <a:buSzPct val="60000"/>
              <a:buBlip>
                <a:blip r:embed="rId6"/>
              </a:buBlip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MES3500I-24F, MES3510S-08P, </a:t>
            </a:r>
            <a:br>
              <a:rPr lang="ru-RU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MES2310-48DP – testing</a:t>
            </a:r>
          </a:p>
          <a:p>
            <a:pPr marL="180000" indent="-180000">
              <a:spcAft>
                <a:spcPts val="1200"/>
              </a:spcAft>
              <a:buSzPct val="60000"/>
              <a:buBlip>
                <a:blip r:embed="rId6"/>
              </a:buBlip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MES3500I-8P8F – pre-production testing completed (16 units available), ordering the first batch</a:t>
            </a:r>
          </a:p>
          <a:p>
            <a:pPr marL="180000" indent="-180000">
              <a:spcAft>
                <a:spcPts val="1200"/>
              </a:spcAft>
              <a:buSzPct val="60000"/>
              <a:buBlip>
                <a:blip r:embed="rId6"/>
              </a:buBlip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MES5320-24, MES5700-32 – bringup </a:t>
            </a:r>
            <a:br>
              <a:rPr lang="ru-RU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is completed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9F4E01F-E180-435C-9FD7-2D624F44F14A}"/>
              </a:ext>
            </a:extLst>
          </p:cNvPr>
          <p:cNvSpPr/>
          <p:nvPr/>
        </p:nvSpPr>
        <p:spPr>
          <a:xfrm>
            <a:off x="6284686" y="1828800"/>
            <a:ext cx="5180466" cy="3585029"/>
          </a:xfrm>
          <a:prstGeom prst="roundRect">
            <a:avLst>
              <a:gd name="adj" fmla="val 63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DBC649-2D7D-4658-9D66-1284C0FD8A14}"/>
              </a:ext>
            </a:extLst>
          </p:cNvPr>
          <p:cNvSpPr txBox="1"/>
          <p:nvPr/>
        </p:nvSpPr>
        <p:spPr>
          <a:xfrm>
            <a:off x="6689969" y="2204709"/>
            <a:ext cx="1425332" cy="30777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r>
              <a:rPr lang="en-US" sz="200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ISS</a:t>
            </a:r>
            <a:endParaRPr lang="en-US" sz="900" dirty="0">
              <a:solidFill>
                <a:srgbClr val="275EC7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F8E65A-DED7-4D9D-995D-6C30E5D6A857}"/>
              </a:ext>
            </a:extLst>
          </p:cNvPr>
          <p:cNvSpPr txBox="1"/>
          <p:nvPr/>
        </p:nvSpPr>
        <p:spPr>
          <a:xfrm>
            <a:off x="6689969" y="2638110"/>
            <a:ext cx="4422531" cy="1107996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>
              <a:spcAft>
                <a:spcPts val="1200"/>
              </a:spcAft>
              <a:buSzPct val="60000"/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MES2420D-24DP </a:t>
            </a:r>
            <a:br>
              <a:rPr lang="ru-RU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pre-production is completed </a:t>
            </a:r>
            <a:br>
              <a:rPr lang="ru-RU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and available for partners for testing, first batch is ordered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ACCDDFE-9FD8-4086-B810-21F2D5C0B3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7454">
            <a:off x="8898503" y="1103407"/>
            <a:ext cx="228434" cy="22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98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DA73BBE-A154-4776-B9CB-24371092A9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401AC4D-CF70-4148-851D-83CE688F4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294" y="6058371"/>
            <a:ext cx="289781" cy="22766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3B1BFA-F865-480A-8A05-457DAFE9C4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48" y="6058370"/>
            <a:ext cx="227666" cy="22766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155279A-B2C0-4C38-A639-85FF21DD58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721" y="6063401"/>
            <a:ext cx="326836" cy="22873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F5DDA1C-6418-4465-914B-55D036C0DA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346" y="6062144"/>
            <a:ext cx="228199" cy="22846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D5843E-B1EC-4BB2-95BC-513B907F21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5" t="26437" b="19717"/>
          <a:stretch/>
        </p:blipFill>
        <p:spPr>
          <a:xfrm>
            <a:off x="-376071" y="-324510"/>
            <a:ext cx="7567365" cy="74771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274B69-236C-45F0-A68D-E11D34DE07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3013">
            <a:off x="8916737" y="4898105"/>
            <a:ext cx="2543406" cy="254819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9D627C1-4469-4ABF-A882-508608FD38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3583">
            <a:off x="5860306" y="-121318"/>
            <a:ext cx="1061886" cy="1063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495CFA-6BE0-499A-9250-418E64F57627}"/>
              </a:ext>
            </a:extLst>
          </p:cNvPr>
          <p:cNvSpPr txBox="1"/>
          <p:nvPr/>
        </p:nvSpPr>
        <p:spPr>
          <a:xfrm>
            <a:off x="6075206" y="2782669"/>
            <a:ext cx="556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ESR Equipment</a:t>
            </a:r>
            <a:endParaRPr lang="ru-RU" sz="3600" dirty="0">
              <a:solidFill>
                <a:schemeClr val="bg1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BD0B61-D88D-4FCB-8E91-00FFFDC2926B}"/>
              </a:ext>
            </a:extLst>
          </p:cNvPr>
          <p:cNvSpPr txBox="1"/>
          <p:nvPr/>
        </p:nvSpPr>
        <p:spPr>
          <a:xfrm>
            <a:off x="6075205" y="3474963"/>
            <a:ext cx="5632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Ethernet Service Routers</a:t>
            </a:r>
            <a:endParaRPr lang="ru-RU" sz="2400" dirty="0">
              <a:solidFill>
                <a:schemeClr val="bg1"/>
              </a:solidFill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BB8448-15FA-4740-9310-F72ACCFD42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56141" y="320721"/>
            <a:ext cx="1510718" cy="31473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33A072-6AF9-4F97-B254-E3FF36DA83F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1" y="1674083"/>
            <a:ext cx="4750929" cy="316728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BA268FB-5089-47FA-A0DA-23D0EFA1035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3" y="2101851"/>
            <a:ext cx="4110227" cy="225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67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8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3EE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039FA9-475A-42E9-A845-B00ACA38A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3404">
            <a:off x="343742" y="5124224"/>
            <a:ext cx="1136320" cy="113632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17B29D0-B55A-4756-809E-ABB27A290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4652" y="328613"/>
            <a:ext cx="331910" cy="30173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6402A8C-AC9F-416A-8592-1F0C786FE4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3978">
            <a:off x="10714069" y="1791479"/>
            <a:ext cx="412349" cy="412349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618C351-848B-4ADE-B6EB-DF8FDBB3EA1A}"/>
              </a:ext>
            </a:extLst>
          </p:cNvPr>
          <p:cNvSpPr txBox="1">
            <a:spLocks/>
          </p:cNvSpPr>
          <p:nvPr/>
        </p:nvSpPr>
        <p:spPr>
          <a:xfrm>
            <a:off x="306846" y="243522"/>
            <a:ext cx="6396469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300" spc="-1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ESR Q2-Q3 (clustering)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E884E-2870-4C2F-B2AD-80A0EC0933DF}"/>
              </a:ext>
            </a:extLst>
          </p:cNvPr>
          <p:cNvSpPr txBox="1"/>
          <p:nvPr/>
        </p:nvSpPr>
        <p:spPr>
          <a:xfrm>
            <a:off x="325101" y="852257"/>
            <a:ext cx="5283435" cy="30777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r>
              <a:rPr lang="en-US" sz="2000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v1.37.0 (30.09.2025)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65445A9-1E6A-4BCA-B832-EAC13A0CD40D}"/>
              </a:ext>
            </a:extLst>
          </p:cNvPr>
          <p:cNvSpPr/>
          <p:nvPr/>
        </p:nvSpPr>
        <p:spPr>
          <a:xfrm>
            <a:off x="2253797" y="2265515"/>
            <a:ext cx="7684406" cy="2868459"/>
          </a:xfrm>
          <a:prstGeom prst="roundRect">
            <a:avLst>
              <a:gd name="adj" fmla="val 93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19C7E6-3110-4E3D-984F-706F71B4E627}"/>
              </a:ext>
            </a:extLst>
          </p:cNvPr>
          <p:cNvSpPr txBox="1"/>
          <p:nvPr/>
        </p:nvSpPr>
        <p:spPr>
          <a:xfrm>
            <a:off x="2820550" y="2971379"/>
            <a:ext cx="6735098" cy="553998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>
              <a:spcAft>
                <a:spcPts val="600"/>
              </a:spcAft>
              <a:buSzPct val="60000"/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Configuration synchronization for 3-unit cluster architecture based on VRRP (Active/Standby 1+2) → </a:t>
            </a:r>
            <a:r>
              <a:rPr lang="en-US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version 1.37.0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405953-F5D3-4919-8BF6-44A7470BC636}"/>
              </a:ext>
            </a:extLst>
          </p:cNvPr>
          <p:cNvSpPr txBox="1"/>
          <p:nvPr/>
        </p:nvSpPr>
        <p:spPr>
          <a:xfrm>
            <a:off x="2820549" y="2624786"/>
            <a:ext cx="4195367" cy="30777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>
              <a:spcAft>
                <a:spcPts val="600"/>
              </a:spcAft>
              <a:buSzPct val="60000"/>
            </a:pPr>
            <a:r>
              <a:rPr lang="en-US" sz="200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Active/Standby 1+N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9B45B2-0DD7-427B-A87D-310C0E9D118A}"/>
              </a:ext>
            </a:extLst>
          </p:cNvPr>
          <p:cNvSpPr txBox="1"/>
          <p:nvPr/>
        </p:nvSpPr>
        <p:spPr>
          <a:xfrm>
            <a:off x="2820550" y="4148131"/>
            <a:ext cx="5270395" cy="553998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>
              <a:spcAft>
                <a:spcPts val="600"/>
              </a:spcAft>
              <a:buSzPct val="60000"/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VRRP-based Active/Active cluster architecture with more than 2 ESR units → </a:t>
            </a:r>
            <a:r>
              <a:rPr lang="en-US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version 1.40.0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F7E06E-3FBD-4B6D-B48D-F7AF28B694D9}"/>
              </a:ext>
            </a:extLst>
          </p:cNvPr>
          <p:cNvSpPr txBox="1"/>
          <p:nvPr/>
        </p:nvSpPr>
        <p:spPr>
          <a:xfrm>
            <a:off x="2820549" y="3791164"/>
            <a:ext cx="4195367" cy="30777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>
              <a:spcAft>
                <a:spcPts val="600"/>
              </a:spcAft>
              <a:buSzPct val="60000"/>
            </a:pPr>
            <a:r>
              <a:rPr lang="en-US" sz="200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Active/Standby 2+1</a:t>
            </a:r>
          </a:p>
        </p:txBody>
      </p:sp>
    </p:spTree>
    <p:extLst>
      <p:ext uri="{BB962C8B-B14F-4D97-AF65-F5344CB8AC3E}">
        <p14:creationId xmlns:p14="http://schemas.microsoft.com/office/powerpoint/2010/main" val="1683610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8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3EEFF"/>
              </a:solidFill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17B29D0-B55A-4756-809E-ABB27A290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4652" y="328613"/>
            <a:ext cx="331910" cy="30173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6402A8C-AC9F-416A-8592-1F0C786FE4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3978">
            <a:off x="7171334" y="575578"/>
            <a:ext cx="412349" cy="412349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83448171-ACA9-4CD7-BF0E-ECF392F318FB}"/>
              </a:ext>
            </a:extLst>
          </p:cNvPr>
          <p:cNvSpPr txBox="1">
            <a:spLocks/>
          </p:cNvSpPr>
          <p:nvPr/>
        </p:nvSpPr>
        <p:spPr>
          <a:xfrm>
            <a:off x="306846" y="243522"/>
            <a:ext cx="6396469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300" spc="-1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ESR Q2-Q3 (security)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31E94D-DCDB-4488-84F8-4C70E4C8C0FA}"/>
              </a:ext>
            </a:extLst>
          </p:cNvPr>
          <p:cNvSpPr txBox="1"/>
          <p:nvPr/>
        </p:nvSpPr>
        <p:spPr>
          <a:xfrm>
            <a:off x="325101" y="852257"/>
            <a:ext cx="5283435" cy="30777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r>
              <a:rPr lang="en-US" sz="2000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v1.37.0 (30.09.2025) / v1.40.0 (26.12.2025)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816C357E-BDCD-43E3-B55B-38FF17F057C8}"/>
              </a:ext>
            </a:extLst>
          </p:cNvPr>
          <p:cNvSpPr/>
          <p:nvPr/>
        </p:nvSpPr>
        <p:spPr>
          <a:xfrm>
            <a:off x="726850" y="1785258"/>
            <a:ext cx="5292000" cy="4515310"/>
          </a:xfrm>
          <a:prstGeom prst="roundRect">
            <a:avLst>
              <a:gd name="adj" fmla="val 63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69F8EA-7470-4182-900C-9AB5A5B238EF}"/>
              </a:ext>
            </a:extLst>
          </p:cNvPr>
          <p:cNvSpPr txBox="1"/>
          <p:nvPr/>
        </p:nvSpPr>
        <p:spPr>
          <a:xfrm>
            <a:off x="1132132" y="2204709"/>
            <a:ext cx="4671485" cy="30777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r>
              <a:rPr lang="en-US" sz="200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NGFW</a:t>
            </a:r>
            <a:endParaRPr lang="en-US" sz="900" dirty="0">
              <a:solidFill>
                <a:srgbClr val="275EC7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CC24C4D-56CD-4D36-8CB8-3C60A4AE1D41}"/>
              </a:ext>
            </a:extLst>
          </p:cNvPr>
          <p:cNvSpPr/>
          <p:nvPr/>
        </p:nvSpPr>
        <p:spPr>
          <a:xfrm>
            <a:off x="6284686" y="1785258"/>
            <a:ext cx="5292000" cy="4515310"/>
          </a:xfrm>
          <a:prstGeom prst="roundRect">
            <a:avLst>
              <a:gd name="adj" fmla="val 63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985091-2B95-4B14-94A0-7920853DDCE8}"/>
              </a:ext>
            </a:extLst>
          </p:cNvPr>
          <p:cNvSpPr txBox="1"/>
          <p:nvPr/>
        </p:nvSpPr>
        <p:spPr>
          <a:xfrm>
            <a:off x="6689969" y="2204709"/>
            <a:ext cx="1425332" cy="30777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r>
              <a:rPr lang="en-US" sz="200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Firewall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F36ABB-9DB8-4AD3-9094-F50913744D33}"/>
              </a:ext>
            </a:extLst>
          </p:cNvPr>
          <p:cNvSpPr txBox="1"/>
          <p:nvPr/>
        </p:nvSpPr>
        <p:spPr>
          <a:xfrm>
            <a:off x="1132133" y="3025704"/>
            <a:ext cx="4195366" cy="553998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>
              <a:spcAft>
                <a:spcPts val="600"/>
              </a:spcAft>
              <a:buSzPct val="60000"/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Configuration service re-design, integration with CA → </a:t>
            </a:r>
            <a:r>
              <a:rPr lang="en-US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version 1.37.0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7E4B10-37A8-4FC0-8907-9DB9987A1317}"/>
              </a:ext>
            </a:extLst>
          </p:cNvPr>
          <p:cNvSpPr txBox="1"/>
          <p:nvPr/>
        </p:nvSpPr>
        <p:spPr>
          <a:xfrm>
            <a:off x="1132132" y="2696730"/>
            <a:ext cx="4195367" cy="276999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>
              <a:spcAft>
                <a:spcPts val="600"/>
              </a:spcAft>
              <a:buSzPct val="60000"/>
            </a:pPr>
            <a:r>
              <a:rPr lang="en-US" dirty="0">
                <a:solidFill>
                  <a:srgbClr val="275EC7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IPsec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541018-D1B6-4FEF-BBC3-B475F8A41A9A}"/>
              </a:ext>
            </a:extLst>
          </p:cNvPr>
          <p:cNvSpPr txBox="1"/>
          <p:nvPr/>
        </p:nvSpPr>
        <p:spPr>
          <a:xfrm>
            <a:off x="1132133" y="4082256"/>
            <a:ext cx="4339891" cy="553998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>
              <a:spcAft>
                <a:spcPts val="600"/>
              </a:spcAft>
              <a:buSzPct val="60000"/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Traffic filtering by geolocation functionality → </a:t>
            </a:r>
            <a:r>
              <a:rPr lang="en-US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version 1.40.0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BF06D0-0F1F-4117-96EC-1EDACE7E5646}"/>
              </a:ext>
            </a:extLst>
          </p:cNvPr>
          <p:cNvSpPr txBox="1"/>
          <p:nvPr/>
        </p:nvSpPr>
        <p:spPr>
          <a:xfrm>
            <a:off x="1132132" y="3753282"/>
            <a:ext cx="4195367" cy="276999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>
              <a:spcAft>
                <a:spcPts val="600"/>
              </a:spcAft>
              <a:buSzPct val="60000"/>
            </a:pPr>
            <a:r>
              <a:rPr lang="en-US" dirty="0" err="1">
                <a:solidFill>
                  <a:srgbClr val="275EC7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GeoIP</a:t>
            </a:r>
            <a:endParaRPr lang="en-US" dirty="0">
              <a:solidFill>
                <a:srgbClr val="275EC7"/>
              </a:solidFill>
              <a:latin typeface="Open Sans Bold" pitchFamily="2" charset="0"/>
              <a:ea typeface="Open Sans Bold" pitchFamily="2" charset="0"/>
              <a:cs typeface="Open Sans Bold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AE50B2-F633-4649-965A-4C4B2D79D4F8}"/>
              </a:ext>
            </a:extLst>
          </p:cNvPr>
          <p:cNvSpPr txBox="1"/>
          <p:nvPr/>
        </p:nvSpPr>
        <p:spPr>
          <a:xfrm>
            <a:off x="1132133" y="5167836"/>
            <a:ext cx="4476403" cy="553998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>
              <a:spcAft>
                <a:spcPts val="600"/>
              </a:spcAft>
              <a:buSzPct val="60000"/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Server log analysis and restriction of suspicious IP-addresses → </a:t>
            </a:r>
            <a:r>
              <a:rPr lang="en-US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version 1.40.0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F07D16-9D71-4006-B35F-F281A2DD6EDC}"/>
              </a:ext>
            </a:extLst>
          </p:cNvPr>
          <p:cNvSpPr txBox="1"/>
          <p:nvPr/>
        </p:nvSpPr>
        <p:spPr>
          <a:xfrm>
            <a:off x="1132132" y="4838862"/>
            <a:ext cx="4195367" cy="276999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>
              <a:spcAft>
                <a:spcPts val="600"/>
              </a:spcAft>
              <a:buSzPct val="60000"/>
            </a:pPr>
            <a:r>
              <a:rPr lang="en-US" dirty="0">
                <a:solidFill>
                  <a:srgbClr val="275EC7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Fail2ban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AB802D-DADD-4183-A695-9A11CF34EA1A}"/>
              </a:ext>
            </a:extLst>
          </p:cNvPr>
          <p:cNvSpPr txBox="1"/>
          <p:nvPr/>
        </p:nvSpPr>
        <p:spPr>
          <a:xfrm>
            <a:off x="6689970" y="2580153"/>
            <a:ext cx="3846267" cy="553998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>
              <a:spcAft>
                <a:spcPts val="600"/>
              </a:spcAft>
              <a:buSzPct val="60000"/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Firewall rules application by schedule → </a:t>
            </a:r>
            <a:r>
              <a:rPr lang="en-US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version 1.40.0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65B28B-9D84-4A73-AC3E-D1D8BDC06470}"/>
              </a:ext>
            </a:extLst>
          </p:cNvPr>
          <p:cNvSpPr txBox="1"/>
          <p:nvPr/>
        </p:nvSpPr>
        <p:spPr>
          <a:xfrm>
            <a:off x="6689969" y="3338585"/>
            <a:ext cx="3846268" cy="30777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r>
              <a:rPr lang="en-US" sz="200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DMVPN </a:t>
            </a:r>
            <a:r>
              <a:rPr lang="en-US" sz="2000" dirty="0">
                <a:solidFill>
                  <a:srgbClr val="275EC7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(in-house solution)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41480B-E163-48B9-B288-4361E8346BEC}"/>
              </a:ext>
            </a:extLst>
          </p:cNvPr>
          <p:cNvSpPr txBox="1"/>
          <p:nvPr/>
        </p:nvSpPr>
        <p:spPr>
          <a:xfrm>
            <a:off x="6689970" y="3714029"/>
            <a:ext cx="4587630" cy="83099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>
              <a:spcAft>
                <a:spcPts val="600"/>
              </a:spcAft>
              <a:buSzPct val="60000"/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Automatic tunnel establishing between multiple hosts → </a:t>
            </a:r>
            <a:r>
              <a:rPr lang="en-US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solution architecture design stage</a:t>
            </a:r>
          </a:p>
        </p:txBody>
      </p:sp>
    </p:spTree>
    <p:extLst>
      <p:ext uri="{BB962C8B-B14F-4D97-AF65-F5344CB8AC3E}">
        <p14:creationId xmlns:p14="http://schemas.microsoft.com/office/powerpoint/2010/main" val="1700291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8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E3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3EE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039FA9-475A-42E9-A845-B00ACA38A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6426">
            <a:off x="8193396" y="1167069"/>
            <a:ext cx="264408" cy="26440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17B29D0-B55A-4756-809E-ABB27A290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4652" y="328613"/>
            <a:ext cx="331910" cy="30173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6402A8C-AC9F-416A-8592-1F0C786FE4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3978">
            <a:off x="17229169" y="1791479"/>
            <a:ext cx="412349" cy="412349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80620F9-EE7C-4DA3-8A63-0D66BBAD3440}"/>
              </a:ext>
            </a:extLst>
          </p:cNvPr>
          <p:cNvSpPr txBox="1">
            <a:spLocks/>
          </p:cNvSpPr>
          <p:nvPr/>
        </p:nvSpPr>
        <p:spPr>
          <a:xfrm>
            <a:off x="306846" y="243522"/>
            <a:ext cx="6396469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300" spc="-1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ESR Q2-Q3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E11247-90A1-4CBA-870C-DA0146DD5057}"/>
              </a:ext>
            </a:extLst>
          </p:cNvPr>
          <p:cNvSpPr txBox="1"/>
          <p:nvPr/>
        </p:nvSpPr>
        <p:spPr>
          <a:xfrm>
            <a:off x="325102" y="852257"/>
            <a:ext cx="4161174" cy="30777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r>
              <a:rPr lang="en-US" sz="2000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v1.40.0 (26.12.2025)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B84D008-6877-439A-8819-549E4762F0D0}"/>
              </a:ext>
            </a:extLst>
          </p:cNvPr>
          <p:cNvSpPr/>
          <p:nvPr/>
        </p:nvSpPr>
        <p:spPr>
          <a:xfrm>
            <a:off x="1822225" y="1932814"/>
            <a:ext cx="8560025" cy="3663042"/>
          </a:xfrm>
          <a:prstGeom prst="roundRect">
            <a:avLst>
              <a:gd name="adj" fmla="val 63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E86A2A-202B-455A-8C4F-FE42344D55ED}"/>
              </a:ext>
            </a:extLst>
          </p:cNvPr>
          <p:cNvSpPr txBox="1"/>
          <p:nvPr/>
        </p:nvSpPr>
        <p:spPr>
          <a:xfrm>
            <a:off x="2227507" y="2352265"/>
            <a:ext cx="4671485" cy="30777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r>
              <a:rPr lang="en-US" sz="200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NGFW</a:t>
            </a:r>
            <a:endParaRPr lang="en-US" sz="900" dirty="0">
              <a:solidFill>
                <a:srgbClr val="275EC7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CA0D78-4F94-433A-90D6-281BE955880E}"/>
              </a:ext>
            </a:extLst>
          </p:cNvPr>
          <p:cNvSpPr txBox="1"/>
          <p:nvPr/>
        </p:nvSpPr>
        <p:spPr>
          <a:xfrm>
            <a:off x="2227508" y="3173260"/>
            <a:ext cx="5925891" cy="276999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>
              <a:spcAft>
                <a:spcPts val="600"/>
              </a:spcAft>
              <a:buSzPct val="60000"/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Integration of the solution into ESR → </a:t>
            </a:r>
            <a:r>
              <a:rPr lang="en-US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version 1.40.0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EE3692-E43D-4C52-832F-35460908B9BB}"/>
              </a:ext>
            </a:extLst>
          </p:cNvPr>
          <p:cNvSpPr txBox="1"/>
          <p:nvPr/>
        </p:nvSpPr>
        <p:spPr>
          <a:xfrm>
            <a:off x="2227507" y="2844286"/>
            <a:ext cx="4195367" cy="276999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>
              <a:spcAft>
                <a:spcPts val="600"/>
              </a:spcAft>
              <a:buSzPct val="60000"/>
            </a:pPr>
            <a:r>
              <a:rPr lang="en-US" dirty="0">
                <a:solidFill>
                  <a:srgbClr val="275EC7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HTTPs Proxy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A085D4-0675-49B6-ACEA-CC8A96791A5A}"/>
              </a:ext>
            </a:extLst>
          </p:cNvPr>
          <p:cNvSpPr txBox="1"/>
          <p:nvPr/>
        </p:nvSpPr>
        <p:spPr>
          <a:xfrm>
            <a:off x="2227508" y="3945689"/>
            <a:ext cx="8326192" cy="276999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>
              <a:spcAft>
                <a:spcPts val="600"/>
              </a:spcAft>
              <a:buSzPct val="60000"/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Key pair import/export, source interface specification → </a:t>
            </a:r>
            <a:r>
              <a:rPr lang="en-US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version</a:t>
            </a:r>
            <a:r>
              <a:rPr lang="ru-RU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1.40.0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401B0F-E095-4CD1-88C1-9417BF194166}"/>
              </a:ext>
            </a:extLst>
          </p:cNvPr>
          <p:cNvSpPr txBox="1"/>
          <p:nvPr/>
        </p:nvSpPr>
        <p:spPr>
          <a:xfrm>
            <a:off x="2227507" y="3616715"/>
            <a:ext cx="4195367" cy="276999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>
              <a:spcAft>
                <a:spcPts val="600"/>
              </a:spcAft>
              <a:buSzPct val="60000"/>
            </a:pPr>
            <a:r>
              <a:rPr lang="en-US" dirty="0">
                <a:solidFill>
                  <a:srgbClr val="275EC7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Certificates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4031D5-B62C-4000-A153-74BEEAF1A373}"/>
              </a:ext>
            </a:extLst>
          </p:cNvPr>
          <p:cNvSpPr txBox="1"/>
          <p:nvPr/>
        </p:nvSpPr>
        <p:spPr>
          <a:xfrm>
            <a:off x="2227508" y="4781568"/>
            <a:ext cx="7659442" cy="276999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>
              <a:spcAft>
                <a:spcPts val="600"/>
              </a:spcAft>
              <a:buSzPct val="60000"/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Development of an in-house solution continues → </a:t>
            </a:r>
            <a:r>
              <a:rPr lang="en-US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version 1.40.0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E22FB3-F744-4B0B-83B7-143E83E8BE5A}"/>
              </a:ext>
            </a:extLst>
          </p:cNvPr>
          <p:cNvSpPr txBox="1"/>
          <p:nvPr/>
        </p:nvSpPr>
        <p:spPr>
          <a:xfrm>
            <a:off x="2227507" y="4452594"/>
            <a:ext cx="4195367" cy="276999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>
              <a:spcAft>
                <a:spcPts val="600"/>
              </a:spcAft>
              <a:buSzPct val="60000"/>
            </a:pPr>
            <a:r>
              <a:rPr lang="en-US" dirty="0">
                <a:solidFill>
                  <a:srgbClr val="275EC7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DMVPN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BD84F8B-2E4F-40BB-9076-DE45ECEC86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3404">
            <a:off x="715272" y="4654769"/>
            <a:ext cx="391683" cy="39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69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8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3EE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039FA9-475A-42E9-A845-B00ACA38A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3404">
            <a:off x="967636" y="4578197"/>
            <a:ext cx="491060" cy="4910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17B29D0-B55A-4756-809E-ABB27A290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4652" y="328613"/>
            <a:ext cx="331910" cy="30173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6402A8C-AC9F-416A-8592-1F0C786FE4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3978">
            <a:off x="10866470" y="2327205"/>
            <a:ext cx="412349" cy="412349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5BE838A-352A-4F74-ACB9-E641A827C8D2}"/>
              </a:ext>
            </a:extLst>
          </p:cNvPr>
          <p:cNvSpPr txBox="1">
            <a:spLocks/>
          </p:cNvSpPr>
          <p:nvPr/>
        </p:nvSpPr>
        <p:spPr>
          <a:xfrm>
            <a:off x="306846" y="243522"/>
            <a:ext cx="6396469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300" spc="-1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ESR Q2-Q3 (routing)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D74DDB-BF40-4798-96BD-70520BA2C04B}"/>
              </a:ext>
            </a:extLst>
          </p:cNvPr>
          <p:cNvSpPr txBox="1"/>
          <p:nvPr/>
        </p:nvSpPr>
        <p:spPr>
          <a:xfrm>
            <a:off x="325101" y="852257"/>
            <a:ext cx="5283435" cy="30777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r>
              <a:rPr lang="en-US" sz="2000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1.40.0 Stable (30.09.2025)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FC3393F-F9CC-4D80-A464-7959FCA68639}"/>
              </a:ext>
            </a:extLst>
          </p:cNvPr>
          <p:cNvSpPr/>
          <p:nvPr/>
        </p:nvSpPr>
        <p:spPr>
          <a:xfrm>
            <a:off x="2700565" y="4088700"/>
            <a:ext cx="6816269" cy="1505788"/>
          </a:xfrm>
          <a:prstGeom prst="roundRect">
            <a:avLst>
              <a:gd name="adj" fmla="val 108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004B48A-37A9-4BDA-B23E-A42B06D0D44C}"/>
              </a:ext>
            </a:extLst>
          </p:cNvPr>
          <p:cNvSpPr/>
          <p:nvPr/>
        </p:nvSpPr>
        <p:spPr>
          <a:xfrm>
            <a:off x="2700565" y="2083906"/>
            <a:ext cx="6816269" cy="1816609"/>
          </a:xfrm>
          <a:prstGeom prst="roundRect">
            <a:avLst>
              <a:gd name="adj" fmla="val 91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64E759-66A7-4237-AA08-A35025BB83CC}"/>
              </a:ext>
            </a:extLst>
          </p:cNvPr>
          <p:cNvSpPr txBox="1"/>
          <p:nvPr/>
        </p:nvSpPr>
        <p:spPr>
          <a:xfrm>
            <a:off x="3267318" y="2906993"/>
            <a:ext cx="5746054" cy="553998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>
              <a:spcAft>
                <a:spcPts val="600"/>
              </a:spcAft>
              <a:buSzPct val="60000"/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Support for Protocol Independent Multicast Sparse Mode → </a:t>
            </a:r>
            <a:r>
              <a:rPr lang="en-US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version 1.40.0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5A4C03-4C20-45A2-A69D-143C0479F4D1}"/>
              </a:ext>
            </a:extLst>
          </p:cNvPr>
          <p:cNvSpPr txBox="1"/>
          <p:nvPr/>
        </p:nvSpPr>
        <p:spPr>
          <a:xfrm>
            <a:off x="3267317" y="2476421"/>
            <a:ext cx="4195367" cy="30777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>
              <a:spcAft>
                <a:spcPts val="600"/>
              </a:spcAft>
              <a:buSzPct val="60000"/>
            </a:pPr>
            <a:r>
              <a:rPr lang="en-US" sz="200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PIM SM </a:t>
            </a:r>
            <a:r>
              <a:rPr lang="en-US" sz="2000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(Multicast development)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EE39D1-0BF4-48EA-9F5E-354FA5CD9698}"/>
              </a:ext>
            </a:extLst>
          </p:cNvPr>
          <p:cNvSpPr txBox="1"/>
          <p:nvPr/>
        </p:nvSpPr>
        <p:spPr>
          <a:xfrm>
            <a:off x="3267318" y="4928935"/>
            <a:ext cx="5746054" cy="276999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>
              <a:spcAft>
                <a:spcPts val="600"/>
              </a:spcAft>
              <a:buSzPct val="60000"/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Support for IGMPv3 protocol → </a:t>
            </a:r>
            <a:r>
              <a:rPr lang="en-US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version 1.40.0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1F29A9-CD0E-4734-AC8A-0E2DA76B4922}"/>
              </a:ext>
            </a:extLst>
          </p:cNvPr>
          <p:cNvSpPr txBox="1"/>
          <p:nvPr/>
        </p:nvSpPr>
        <p:spPr>
          <a:xfrm>
            <a:off x="3267317" y="4498363"/>
            <a:ext cx="4195367" cy="30777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>
              <a:spcAft>
                <a:spcPts val="600"/>
              </a:spcAft>
              <a:buSzPct val="60000"/>
            </a:pPr>
            <a:r>
              <a:rPr lang="en-US" sz="200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IGMP</a:t>
            </a:r>
            <a:endParaRPr lang="en-US" sz="2000" dirty="0">
              <a:solidFill>
                <a:srgbClr val="275EC7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30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75206" y="2782669"/>
            <a:ext cx="556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Video Surveillance</a:t>
            </a:r>
            <a:endParaRPr lang="ru-RU" sz="3600" dirty="0">
              <a:solidFill>
                <a:schemeClr val="bg1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294" y="6058371"/>
            <a:ext cx="289781" cy="22766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48" y="6058370"/>
            <a:ext cx="227666" cy="2276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721" y="6063401"/>
            <a:ext cx="326836" cy="2287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346" y="6062144"/>
            <a:ext cx="228199" cy="2284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5" t="26437" b="19717"/>
          <a:stretch/>
        </p:blipFill>
        <p:spPr>
          <a:xfrm>
            <a:off x="-353961" y="-338942"/>
            <a:ext cx="7567365" cy="74771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9916E9-A2F2-43FE-8DB8-A9072EFF58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6141" y="320721"/>
            <a:ext cx="1510718" cy="31473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DF83C27-9682-4256-B567-4EF69F5569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3013">
            <a:off x="8916737" y="4898105"/>
            <a:ext cx="2543406" cy="25481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42F2910-444C-461E-8D2E-F06CE5BB6D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3583">
            <a:off x="5860306" y="-121318"/>
            <a:ext cx="1061886" cy="10638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006573-5C82-4A28-BCEE-1412764E27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87" y="1449644"/>
            <a:ext cx="2254788" cy="29657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F894FF-5CB8-4E85-9EAC-8E6B2AAABA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91" y="2992115"/>
            <a:ext cx="4248557" cy="28323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3C13B7B-DAA7-4390-9B3A-15935861D52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74254" y="2671445"/>
            <a:ext cx="4057673" cy="228311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0D91A9D-7EED-4641-8092-5F08C7A68BFB}"/>
              </a:ext>
            </a:extLst>
          </p:cNvPr>
          <p:cNvSpPr txBox="1"/>
          <p:nvPr/>
        </p:nvSpPr>
        <p:spPr>
          <a:xfrm>
            <a:off x="6075205" y="3474963"/>
            <a:ext cx="5632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IP-cameras and EVI Platform</a:t>
            </a:r>
            <a:endParaRPr lang="ru-RU" sz="2400" dirty="0">
              <a:solidFill>
                <a:schemeClr val="bg1"/>
              </a:solidFill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78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2;p16">
            <a:extLst>
              <a:ext uri="{FF2B5EF4-FFF2-40B4-BE49-F238E27FC236}">
                <a16:creationId xmlns:a16="http://schemas.microsoft.com/office/drawing/2014/main" id="{14EF2517-E0F3-4E86-B58E-7B84D470D6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EE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400"/>
            </a:pPr>
            <a:endParaRPr sz="1867" dirty="0">
              <a:solidFill>
                <a:srgbClr val="0D24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Скругленный прямоугольник 30">
            <a:extLst>
              <a:ext uri="{FF2B5EF4-FFF2-40B4-BE49-F238E27FC236}">
                <a16:creationId xmlns:a16="http://schemas.microsoft.com/office/drawing/2014/main" id="{FF016941-C7B7-420B-AAF3-81C5305B329F}"/>
              </a:ext>
            </a:extLst>
          </p:cNvPr>
          <p:cNvSpPr/>
          <p:nvPr/>
        </p:nvSpPr>
        <p:spPr>
          <a:xfrm>
            <a:off x="6187740" y="1664902"/>
            <a:ext cx="5681789" cy="2880000"/>
          </a:xfrm>
          <a:prstGeom prst="roundRect">
            <a:avLst>
              <a:gd name="adj" fmla="val 3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920D98B-A3EF-4310-87E8-4BF45C7B1755}"/>
              </a:ext>
            </a:extLst>
          </p:cNvPr>
          <p:cNvSpPr txBox="1">
            <a:spLocks/>
          </p:cNvSpPr>
          <p:nvPr/>
        </p:nvSpPr>
        <p:spPr>
          <a:xfrm>
            <a:off x="214385" y="161400"/>
            <a:ext cx="6186415" cy="57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30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EVI Platform </a:t>
            </a:r>
            <a:r>
              <a:rPr lang="ru-RU" sz="3600" dirty="0">
                <a:solidFill>
                  <a:srgbClr val="275EC7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1.4.0 </a:t>
            </a:r>
            <a:r>
              <a:rPr lang="en-US" sz="3600" dirty="0">
                <a:solidFill>
                  <a:srgbClr val="275EC7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Release</a:t>
            </a:r>
            <a:endParaRPr lang="ru-RU" sz="3600" dirty="0">
              <a:solidFill>
                <a:srgbClr val="275EC7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45873" y="5082283"/>
            <a:ext cx="4411541" cy="1440000"/>
          </a:xfrm>
          <a:prstGeom prst="roundRect">
            <a:avLst>
              <a:gd name="adj" fmla="val 6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Google Shape;129;p3">
            <a:extLst>
              <a:ext uri="{FF2B5EF4-FFF2-40B4-BE49-F238E27FC236}">
                <a16:creationId xmlns:a16="http://schemas.microsoft.com/office/drawing/2014/main" id="{119CEB58-254E-4B58-85CA-DD5E63D4E970}"/>
              </a:ext>
            </a:extLst>
          </p:cNvPr>
          <p:cNvSpPr txBox="1"/>
          <p:nvPr/>
        </p:nvSpPr>
        <p:spPr>
          <a:xfrm>
            <a:off x="7636835" y="5194785"/>
            <a:ext cx="1547666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8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800" b="0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EVI Analytics</a:t>
            </a:r>
            <a:endParaRPr lang="ru-RU" sz="1800" b="0" dirty="0">
              <a:solidFill>
                <a:srgbClr val="275EC7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28" name="Google Shape;129;p3">
            <a:extLst>
              <a:ext uri="{FF2B5EF4-FFF2-40B4-BE49-F238E27FC236}">
                <a16:creationId xmlns:a16="http://schemas.microsoft.com/office/drawing/2014/main" id="{119CEB58-254E-4B58-85CA-DD5E63D4E970}"/>
              </a:ext>
            </a:extLst>
          </p:cNvPr>
          <p:cNvSpPr txBox="1"/>
          <p:nvPr/>
        </p:nvSpPr>
        <p:spPr>
          <a:xfrm>
            <a:off x="7639685" y="5482667"/>
            <a:ext cx="4125193" cy="869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8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 marL="180000" lvl="0" indent="-180000">
              <a:spcAft>
                <a:spcPts val="300"/>
              </a:spcAft>
              <a:buClr>
                <a:srgbClr val="275EC7"/>
              </a:buClr>
              <a:buSzPct val="60000"/>
              <a:buBlip>
                <a:blip r:embed="rId3"/>
              </a:buBlip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2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Support for square number plates</a:t>
            </a:r>
            <a:endParaRPr lang="ru-RU" sz="1200" b="0" dirty="0">
              <a:solidFill>
                <a:schemeClr val="tx1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180000" lvl="0" indent="-180000">
              <a:spcAft>
                <a:spcPts val="300"/>
              </a:spcAft>
              <a:buClr>
                <a:srgbClr val="275EC7"/>
              </a:buClr>
              <a:buSzPct val="60000"/>
              <a:buBlip>
                <a:blip r:embed="rId3"/>
              </a:buBlip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2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Support for CIS countries number plates </a:t>
            </a:r>
            <a:br>
              <a:rPr lang="ru-RU" sz="12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en-US" sz="12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Armenia, Azerbaijan, Belarus, Kazakhstan, Kyrgyzstan, Moldova, Russia, Tajikistan, Turkmenistan, Uzbekistan</a:t>
            </a:r>
            <a:endParaRPr lang="ru-RU" sz="1200" b="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F920D98B-A3EF-4310-87E8-4BF45C7B1755}"/>
              </a:ext>
            </a:extLst>
          </p:cNvPr>
          <p:cNvSpPr txBox="1">
            <a:spLocks/>
          </p:cNvSpPr>
          <p:nvPr/>
        </p:nvSpPr>
        <p:spPr>
          <a:xfrm>
            <a:off x="214383" y="788296"/>
            <a:ext cx="3311317" cy="357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endParaRPr lang="ru-RU" sz="2000" dirty="0">
              <a:solidFill>
                <a:srgbClr val="275EC7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3" name="Google Shape;129;p3">
            <a:extLst>
              <a:ext uri="{FF2B5EF4-FFF2-40B4-BE49-F238E27FC236}">
                <a16:creationId xmlns:a16="http://schemas.microsoft.com/office/drawing/2014/main" id="{119CEB58-254E-4B58-85CA-DD5E63D4E970}"/>
              </a:ext>
            </a:extLst>
          </p:cNvPr>
          <p:cNvSpPr txBox="1"/>
          <p:nvPr/>
        </p:nvSpPr>
        <p:spPr>
          <a:xfrm>
            <a:off x="7767768" y="4131512"/>
            <a:ext cx="3299080" cy="332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8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 marL="285750" indent="-285750">
              <a:lnSpc>
                <a:spcPct val="120000"/>
              </a:lnSpc>
              <a:buClr>
                <a:srgbClr val="275EC7"/>
              </a:buClr>
              <a:buFont typeface="Wingdings" panose="05000000000000000000" pitchFamily="2" charset="2"/>
              <a:buChar char="§"/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endParaRPr lang="ru-RU" sz="1400" b="0" dirty="0">
              <a:solidFill>
                <a:schemeClr val="tx1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34963" y="1664902"/>
            <a:ext cx="5681789" cy="2880000"/>
          </a:xfrm>
          <a:prstGeom prst="roundRect">
            <a:avLst>
              <a:gd name="adj" fmla="val 42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</a:t>
            </a:r>
          </a:p>
        </p:txBody>
      </p:sp>
      <p:sp>
        <p:nvSpPr>
          <p:cNvPr id="32" name="Google Shape;129;p3">
            <a:extLst>
              <a:ext uri="{FF2B5EF4-FFF2-40B4-BE49-F238E27FC236}">
                <a16:creationId xmlns:a16="http://schemas.microsoft.com/office/drawing/2014/main" id="{119CEB58-254E-4B58-85CA-DD5E63D4E970}"/>
              </a:ext>
            </a:extLst>
          </p:cNvPr>
          <p:cNvSpPr txBox="1"/>
          <p:nvPr/>
        </p:nvSpPr>
        <p:spPr>
          <a:xfrm>
            <a:off x="493405" y="1767216"/>
            <a:ext cx="2421244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8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800" b="0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EVI Web (Chrome)</a:t>
            </a:r>
          </a:p>
        </p:txBody>
      </p:sp>
      <p:sp>
        <p:nvSpPr>
          <p:cNvPr id="33" name="Google Shape;129;p3">
            <a:extLst>
              <a:ext uri="{FF2B5EF4-FFF2-40B4-BE49-F238E27FC236}">
                <a16:creationId xmlns:a16="http://schemas.microsoft.com/office/drawing/2014/main" id="{119CEB58-254E-4B58-85CA-DD5E63D4E970}"/>
              </a:ext>
            </a:extLst>
          </p:cNvPr>
          <p:cNvSpPr txBox="1"/>
          <p:nvPr/>
        </p:nvSpPr>
        <p:spPr>
          <a:xfrm>
            <a:off x="493405" y="2038465"/>
            <a:ext cx="5736915" cy="461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8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 marL="180000" lvl="0" indent="-180000">
              <a:buClr>
                <a:srgbClr val="275EC7"/>
              </a:buClr>
              <a:buSzPct val="60000"/>
              <a:buBlip>
                <a:blip r:embed="rId3"/>
              </a:buBlip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2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Re-designed interface structure</a:t>
            </a:r>
          </a:p>
          <a:p>
            <a:pPr marL="180000" lvl="0" indent="-180000">
              <a:buClr>
                <a:srgbClr val="275EC7"/>
              </a:buClr>
              <a:buSzPct val="60000"/>
              <a:buBlip>
                <a:blip r:embed="rId3"/>
              </a:buBlip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2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Support for </a:t>
            </a:r>
            <a:r>
              <a:rPr lang="ru-RU" sz="12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h.265 </a:t>
            </a:r>
            <a:r>
              <a:rPr lang="en-US" sz="12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video codec in </a:t>
            </a:r>
            <a:r>
              <a:rPr lang="ru-RU" sz="1200" b="0" dirty="0" err="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Chrome</a:t>
            </a:r>
            <a:endParaRPr lang="ru-RU" sz="1200" b="0" dirty="0">
              <a:solidFill>
                <a:schemeClr val="tx1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35" name="Google Shape;129;p3">
            <a:extLst>
              <a:ext uri="{FF2B5EF4-FFF2-40B4-BE49-F238E27FC236}">
                <a16:creationId xmlns:a16="http://schemas.microsoft.com/office/drawing/2014/main" id="{119CEB58-254E-4B58-85CA-DD5E63D4E970}"/>
              </a:ext>
            </a:extLst>
          </p:cNvPr>
          <p:cNvSpPr txBox="1"/>
          <p:nvPr/>
        </p:nvSpPr>
        <p:spPr>
          <a:xfrm>
            <a:off x="6334971" y="1767216"/>
            <a:ext cx="4151394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8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800" b="0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EVI Video Client (</a:t>
            </a:r>
            <a:r>
              <a:rPr lang="en-US" sz="1800" b="0" dirty="0" err="1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Winows</a:t>
            </a:r>
            <a:r>
              <a:rPr lang="en-US" sz="1800" b="0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/Linux)</a:t>
            </a:r>
            <a:endParaRPr lang="en-US" sz="3600" b="0" dirty="0">
              <a:solidFill>
                <a:srgbClr val="275EC7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36" name="Google Shape;129;p3">
            <a:extLst>
              <a:ext uri="{FF2B5EF4-FFF2-40B4-BE49-F238E27FC236}">
                <a16:creationId xmlns:a16="http://schemas.microsoft.com/office/drawing/2014/main" id="{119CEB58-254E-4B58-85CA-DD5E63D4E970}"/>
              </a:ext>
            </a:extLst>
          </p:cNvPr>
          <p:cNvSpPr txBox="1"/>
          <p:nvPr/>
        </p:nvSpPr>
        <p:spPr>
          <a:xfrm>
            <a:off x="6328208" y="2047243"/>
            <a:ext cx="3203184" cy="298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8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 lvl="0">
              <a:lnSpc>
                <a:spcPct val="120000"/>
              </a:lnSpc>
              <a:spcAft>
                <a:spcPts val="600"/>
              </a:spcAft>
              <a:buClr>
                <a:srgbClr val="275EC7"/>
              </a:buClr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2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Support for English language</a:t>
            </a:r>
            <a:endParaRPr lang="ru-RU" sz="1200" b="0" dirty="0">
              <a:solidFill>
                <a:schemeClr val="tx1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F920D98B-A3EF-4310-87E8-4BF45C7B1755}"/>
              </a:ext>
            </a:extLst>
          </p:cNvPr>
          <p:cNvSpPr txBox="1">
            <a:spLocks/>
          </p:cNvSpPr>
          <p:nvPr/>
        </p:nvSpPr>
        <p:spPr>
          <a:xfrm>
            <a:off x="239783" y="1338897"/>
            <a:ext cx="1674437" cy="357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400" dirty="0">
                <a:solidFill>
                  <a:srgbClr val="275EC7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Front-end</a:t>
            </a:r>
            <a:endParaRPr lang="ru-RU" sz="1400" dirty="0">
              <a:solidFill>
                <a:srgbClr val="275EC7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F920D98B-A3EF-4310-87E8-4BF45C7B1755}"/>
              </a:ext>
            </a:extLst>
          </p:cNvPr>
          <p:cNvSpPr txBox="1">
            <a:spLocks/>
          </p:cNvSpPr>
          <p:nvPr/>
        </p:nvSpPr>
        <p:spPr>
          <a:xfrm>
            <a:off x="232225" y="4748622"/>
            <a:ext cx="1674437" cy="357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400" dirty="0">
                <a:solidFill>
                  <a:srgbClr val="275EC7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Back-end</a:t>
            </a:r>
            <a:endParaRPr lang="ru-RU" sz="1400" dirty="0">
              <a:solidFill>
                <a:srgbClr val="275EC7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F920D98B-A3EF-4310-87E8-4BF45C7B1755}"/>
              </a:ext>
            </a:extLst>
          </p:cNvPr>
          <p:cNvSpPr txBox="1">
            <a:spLocks/>
          </p:cNvSpPr>
          <p:nvPr/>
        </p:nvSpPr>
        <p:spPr>
          <a:xfrm>
            <a:off x="239783" y="807632"/>
            <a:ext cx="5071991" cy="3688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000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Scheduled for </a:t>
            </a:r>
            <a:r>
              <a:rPr lang="ru-RU" sz="2000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31.08.2025</a:t>
            </a:r>
            <a:endParaRPr lang="ru-RU" sz="2400" b="1" dirty="0">
              <a:solidFill>
                <a:srgbClr val="275EC7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A85CB02-7B98-4125-B892-D1AFBF39C5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59" y="2529525"/>
            <a:ext cx="3967419" cy="1881499"/>
          </a:xfrm>
          <a:prstGeom prst="roundRect">
            <a:avLst>
              <a:gd name="adj" fmla="val 2834"/>
            </a:avLst>
          </a:prstGeom>
          <a:ln w="6350"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EB4B60E-9F51-43E4-A1F8-59AF14A4B9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38" y="2388852"/>
            <a:ext cx="3825193" cy="2022172"/>
          </a:xfrm>
          <a:prstGeom prst="roundRect">
            <a:avLst>
              <a:gd name="adj" fmla="val 2280"/>
            </a:avLst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57EB13E-5DA6-4C8D-AEA6-18244E3CC7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34652" y="328613"/>
            <a:ext cx="331910" cy="301736"/>
          </a:xfrm>
          <a:prstGeom prst="rect">
            <a:avLst/>
          </a:prstGeom>
        </p:spPr>
      </p:pic>
      <p:sp>
        <p:nvSpPr>
          <p:cNvPr id="44" name="Скругленный прямоугольник 24">
            <a:extLst>
              <a:ext uri="{FF2B5EF4-FFF2-40B4-BE49-F238E27FC236}">
                <a16:creationId xmlns:a16="http://schemas.microsoft.com/office/drawing/2014/main" id="{DFF5E36E-A0AD-4E29-97BD-A04B5B16A9FD}"/>
              </a:ext>
            </a:extLst>
          </p:cNvPr>
          <p:cNvSpPr/>
          <p:nvPr/>
        </p:nvSpPr>
        <p:spPr>
          <a:xfrm>
            <a:off x="3913929" y="5082283"/>
            <a:ext cx="3338321" cy="1440000"/>
          </a:xfrm>
          <a:prstGeom prst="roundRect">
            <a:avLst>
              <a:gd name="adj" fmla="val 6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24">
            <a:extLst>
              <a:ext uri="{FF2B5EF4-FFF2-40B4-BE49-F238E27FC236}">
                <a16:creationId xmlns:a16="http://schemas.microsoft.com/office/drawing/2014/main" id="{36F3E48B-A9F1-4CF8-BEE4-46BD156523DB}"/>
              </a:ext>
            </a:extLst>
          </p:cNvPr>
          <p:cNvSpPr/>
          <p:nvPr/>
        </p:nvSpPr>
        <p:spPr>
          <a:xfrm>
            <a:off x="343824" y="5082283"/>
            <a:ext cx="3338321" cy="1440000"/>
          </a:xfrm>
          <a:prstGeom prst="roundRect">
            <a:avLst>
              <a:gd name="adj" fmla="val 6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Google Shape;129;p3">
            <a:extLst>
              <a:ext uri="{FF2B5EF4-FFF2-40B4-BE49-F238E27FC236}">
                <a16:creationId xmlns:a16="http://schemas.microsoft.com/office/drawing/2014/main" id="{119CEB58-254E-4B58-85CA-DD5E63D4E970}"/>
              </a:ext>
            </a:extLst>
          </p:cNvPr>
          <p:cNvSpPr txBox="1"/>
          <p:nvPr/>
        </p:nvSpPr>
        <p:spPr>
          <a:xfrm>
            <a:off x="4064301" y="5194785"/>
            <a:ext cx="1354369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8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800" b="0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EVI SCUD</a:t>
            </a:r>
            <a:endParaRPr lang="ru-RU" sz="1800" b="0" dirty="0">
              <a:solidFill>
                <a:srgbClr val="275EC7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30" name="Google Shape;129;p3">
            <a:extLst>
              <a:ext uri="{FF2B5EF4-FFF2-40B4-BE49-F238E27FC236}">
                <a16:creationId xmlns:a16="http://schemas.microsoft.com/office/drawing/2014/main" id="{119CEB58-254E-4B58-85CA-DD5E63D4E970}"/>
              </a:ext>
            </a:extLst>
          </p:cNvPr>
          <p:cNvSpPr txBox="1"/>
          <p:nvPr/>
        </p:nvSpPr>
        <p:spPr>
          <a:xfrm>
            <a:off x="4070574" y="5482667"/>
            <a:ext cx="2787426" cy="869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8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 marL="180000" lvl="0" indent="-180000">
              <a:spcAft>
                <a:spcPts val="300"/>
              </a:spcAft>
              <a:buClr>
                <a:srgbClr val="275EC7"/>
              </a:buClr>
              <a:buSzPct val="60000"/>
              <a:buBlip>
                <a:blip r:embed="rId3"/>
              </a:buBlip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2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Centralized firmware upgrade </a:t>
            </a:r>
            <a:br>
              <a:rPr lang="ru-RU" sz="12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en-US" sz="12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for controllers</a:t>
            </a:r>
          </a:p>
          <a:p>
            <a:pPr marL="180000" lvl="0" indent="-180000">
              <a:spcAft>
                <a:spcPts val="300"/>
              </a:spcAft>
              <a:buClr>
                <a:srgbClr val="275EC7"/>
              </a:buClr>
              <a:buSzPct val="60000"/>
              <a:buBlip>
                <a:blip r:embed="rId3"/>
              </a:buBlip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2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Flexible schedule and role-based access policy for checkpoints</a:t>
            </a:r>
            <a:endParaRPr lang="ru-RU" sz="1200" b="0" dirty="0">
              <a:solidFill>
                <a:schemeClr val="tx1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6" name="Google Shape;129;p3">
            <a:extLst>
              <a:ext uri="{FF2B5EF4-FFF2-40B4-BE49-F238E27FC236}">
                <a16:creationId xmlns:a16="http://schemas.microsoft.com/office/drawing/2014/main" id="{119CEB58-254E-4B58-85CA-DD5E63D4E970}"/>
              </a:ext>
            </a:extLst>
          </p:cNvPr>
          <p:cNvSpPr txBox="1"/>
          <p:nvPr/>
        </p:nvSpPr>
        <p:spPr>
          <a:xfrm>
            <a:off x="493405" y="5194785"/>
            <a:ext cx="1760203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8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800" b="0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EVI Perimeter</a:t>
            </a:r>
            <a:endParaRPr lang="ru-RU" sz="1800" b="0" dirty="0">
              <a:solidFill>
                <a:srgbClr val="275EC7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21" name="Google Shape;129;p3">
            <a:extLst>
              <a:ext uri="{FF2B5EF4-FFF2-40B4-BE49-F238E27FC236}">
                <a16:creationId xmlns:a16="http://schemas.microsoft.com/office/drawing/2014/main" id="{119CEB58-254E-4B58-85CA-DD5E63D4E970}"/>
              </a:ext>
            </a:extLst>
          </p:cNvPr>
          <p:cNvSpPr txBox="1"/>
          <p:nvPr/>
        </p:nvSpPr>
        <p:spPr>
          <a:xfrm>
            <a:off x="493405" y="5482667"/>
            <a:ext cx="1983570" cy="461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8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 lvl="0">
              <a:spcAft>
                <a:spcPts val="600"/>
              </a:spcAft>
              <a:buClr>
                <a:srgbClr val="275EC7"/>
              </a:buClr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2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Optimized interaction with the archive</a:t>
            </a:r>
            <a:endParaRPr lang="ru-RU" sz="1200" b="0" dirty="0">
              <a:solidFill>
                <a:schemeClr val="tx1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3642D3F7-948B-471C-8824-097678B80B68}"/>
              </a:ext>
            </a:extLst>
          </p:cNvPr>
          <p:cNvCxnSpPr/>
          <p:nvPr/>
        </p:nvCxnSpPr>
        <p:spPr>
          <a:xfrm>
            <a:off x="1332927" y="1533171"/>
            <a:ext cx="10533635" cy="0"/>
          </a:xfrm>
          <a:prstGeom prst="line">
            <a:avLst/>
          </a:prstGeom>
          <a:ln>
            <a:solidFill>
              <a:srgbClr val="275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9CD3F4C3-0033-4BAB-AED9-EE15647ECAD3}"/>
              </a:ext>
            </a:extLst>
          </p:cNvPr>
          <p:cNvCxnSpPr/>
          <p:nvPr/>
        </p:nvCxnSpPr>
        <p:spPr>
          <a:xfrm>
            <a:off x="1332927" y="4933015"/>
            <a:ext cx="10533635" cy="0"/>
          </a:xfrm>
          <a:prstGeom prst="line">
            <a:avLst/>
          </a:prstGeom>
          <a:ln>
            <a:solidFill>
              <a:srgbClr val="275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8A750F-C6C6-4F89-8D6B-83D1980F39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859" y="5234971"/>
            <a:ext cx="385368" cy="3075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B058F5-ACA0-430B-8D48-5FCA8AAA36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460" y="5176929"/>
            <a:ext cx="385368" cy="3853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265D7C-E951-40E9-AD59-08006B03D2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038" y="5221941"/>
            <a:ext cx="385368" cy="3542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27E5DC-5858-4BEE-ABD4-E77502A6EA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69" y="1859177"/>
            <a:ext cx="393153" cy="30751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0EDAE71-EC5E-49A3-83DE-CBC3C8E60F1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459" y="1859177"/>
            <a:ext cx="393153" cy="30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17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2;p16">
            <a:extLst>
              <a:ext uri="{FF2B5EF4-FFF2-40B4-BE49-F238E27FC236}">
                <a16:creationId xmlns:a16="http://schemas.microsoft.com/office/drawing/2014/main" id="{14EF2517-E0F3-4E86-B58E-7B84D470D694}"/>
              </a:ext>
            </a:extLst>
          </p:cNvPr>
          <p:cNvSpPr/>
          <p:nvPr/>
        </p:nvSpPr>
        <p:spPr>
          <a:xfrm>
            <a:off x="1" y="0"/>
            <a:ext cx="12192000" cy="6859854"/>
          </a:xfrm>
          <a:prstGeom prst="rect">
            <a:avLst/>
          </a:prstGeom>
          <a:solidFill>
            <a:srgbClr val="E3EE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400"/>
            </a:pPr>
            <a:endParaRPr sz="1867">
              <a:solidFill>
                <a:srgbClr val="0D24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C00EDA-5173-4BAB-8E46-26BD93F12370}"/>
              </a:ext>
            </a:extLst>
          </p:cNvPr>
          <p:cNvSpPr/>
          <p:nvPr/>
        </p:nvSpPr>
        <p:spPr>
          <a:xfrm>
            <a:off x="8148636" y="1370063"/>
            <a:ext cx="3703637" cy="5154561"/>
          </a:xfrm>
          <a:prstGeom prst="roundRect">
            <a:avLst>
              <a:gd name="adj" fmla="val 37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013D89CB-8218-49CE-A8E2-6795D446F09B}"/>
              </a:ext>
            </a:extLst>
          </p:cNvPr>
          <p:cNvSpPr/>
          <p:nvPr/>
        </p:nvSpPr>
        <p:spPr>
          <a:xfrm>
            <a:off x="4246546" y="1370063"/>
            <a:ext cx="3703637" cy="5154561"/>
          </a:xfrm>
          <a:prstGeom prst="roundRect">
            <a:avLst>
              <a:gd name="adj" fmla="val 39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5B69E44B-2903-41E5-B68E-F24EB7385EB3}"/>
              </a:ext>
            </a:extLst>
          </p:cNvPr>
          <p:cNvSpPr/>
          <p:nvPr/>
        </p:nvSpPr>
        <p:spPr>
          <a:xfrm>
            <a:off x="339727" y="1370064"/>
            <a:ext cx="3703637" cy="1152000"/>
          </a:xfrm>
          <a:prstGeom prst="roundRect">
            <a:avLst>
              <a:gd name="adj" fmla="val 121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41D29349-6EA7-4F61-B736-D7E5BD24A033}"/>
              </a:ext>
            </a:extLst>
          </p:cNvPr>
          <p:cNvSpPr/>
          <p:nvPr/>
        </p:nvSpPr>
        <p:spPr>
          <a:xfrm>
            <a:off x="339727" y="5356775"/>
            <a:ext cx="3703637" cy="1152000"/>
          </a:xfrm>
          <a:prstGeom prst="roundRect">
            <a:avLst>
              <a:gd name="adj" fmla="val 121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5DDF57C0-F119-4B64-8C84-B0AB8A2A5F7E}"/>
              </a:ext>
            </a:extLst>
          </p:cNvPr>
          <p:cNvSpPr/>
          <p:nvPr/>
        </p:nvSpPr>
        <p:spPr>
          <a:xfrm>
            <a:off x="339727" y="2662556"/>
            <a:ext cx="3703637" cy="2573286"/>
          </a:xfrm>
          <a:prstGeom prst="roundRect">
            <a:avLst>
              <a:gd name="adj" fmla="val 55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920D98B-A3EF-4310-87E8-4BF45C7B1755}"/>
              </a:ext>
            </a:extLst>
          </p:cNvPr>
          <p:cNvSpPr txBox="1">
            <a:spLocks/>
          </p:cNvSpPr>
          <p:nvPr/>
        </p:nvSpPr>
        <p:spPr>
          <a:xfrm>
            <a:off x="214385" y="199500"/>
            <a:ext cx="6186415" cy="57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30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EVI Platform </a:t>
            </a:r>
            <a:r>
              <a:rPr lang="en-US" sz="3300" dirty="0">
                <a:solidFill>
                  <a:srgbClr val="275EC7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Development</a:t>
            </a:r>
          </a:p>
        </p:txBody>
      </p:sp>
      <p:sp>
        <p:nvSpPr>
          <p:cNvPr id="21" name="Google Shape;129;p3">
            <a:extLst>
              <a:ext uri="{FF2B5EF4-FFF2-40B4-BE49-F238E27FC236}">
                <a16:creationId xmlns:a16="http://schemas.microsoft.com/office/drawing/2014/main" id="{119CEB58-254E-4B58-85CA-DD5E63D4E970}"/>
              </a:ext>
            </a:extLst>
          </p:cNvPr>
          <p:cNvSpPr txBox="1"/>
          <p:nvPr/>
        </p:nvSpPr>
        <p:spPr>
          <a:xfrm>
            <a:off x="526849" y="5823654"/>
            <a:ext cx="3203184" cy="55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8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 lvl="0">
              <a:buClr>
                <a:srgbClr val="275EC7"/>
              </a:buClr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Client application development </a:t>
            </a:r>
            <a:b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for iOS and Android</a:t>
            </a:r>
            <a:endParaRPr lang="ru-RU" sz="1500" b="0" dirty="0">
              <a:solidFill>
                <a:schemeClr val="tx1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43" name="Google Shape;129;p3">
            <a:extLst>
              <a:ext uri="{FF2B5EF4-FFF2-40B4-BE49-F238E27FC236}">
                <a16:creationId xmlns:a16="http://schemas.microsoft.com/office/drawing/2014/main" id="{119CEB58-254E-4B58-85CA-DD5E63D4E970}"/>
              </a:ext>
            </a:extLst>
          </p:cNvPr>
          <p:cNvSpPr txBox="1"/>
          <p:nvPr/>
        </p:nvSpPr>
        <p:spPr>
          <a:xfrm>
            <a:off x="575664" y="3377045"/>
            <a:ext cx="3203184" cy="1669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8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 marL="180000" lvl="0" indent="-180000">
              <a:spcBef>
                <a:spcPts val="300"/>
              </a:spcBef>
              <a:buClr>
                <a:srgbClr val="275EC7"/>
              </a:buClr>
              <a:buSzPct val="60000"/>
              <a:buBlip>
                <a:blip r:embed="rId3"/>
              </a:buBlip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Zoom control</a:t>
            </a:r>
            <a:endParaRPr lang="ru-RU" sz="1500" b="0" dirty="0">
              <a:solidFill>
                <a:schemeClr val="tx1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180000" lvl="0" indent="-180000">
              <a:spcBef>
                <a:spcPts val="300"/>
              </a:spcBef>
              <a:buClr>
                <a:srgbClr val="275EC7"/>
              </a:buClr>
              <a:buSzPct val="60000"/>
              <a:buBlip>
                <a:blip r:embed="rId3"/>
              </a:buBlip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Focus</a:t>
            </a:r>
          </a:p>
          <a:p>
            <a:pPr marL="180000" lvl="0" indent="-180000">
              <a:spcBef>
                <a:spcPts val="300"/>
              </a:spcBef>
              <a:buClr>
                <a:srgbClr val="275EC7"/>
              </a:buClr>
              <a:buSzPct val="60000"/>
              <a:buBlip>
                <a:blip r:embed="rId3"/>
              </a:buBlip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Sharpness</a:t>
            </a:r>
          </a:p>
          <a:p>
            <a:pPr marL="180000" lvl="0" indent="-180000">
              <a:spcBef>
                <a:spcPts val="300"/>
              </a:spcBef>
              <a:buClr>
                <a:srgbClr val="275EC7"/>
              </a:buClr>
              <a:buSzPct val="60000"/>
              <a:buBlip>
                <a:blip r:embed="rId3"/>
              </a:buBlip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IR highlight</a:t>
            </a:r>
          </a:p>
          <a:p>
            <a:pPr marL="180000" lvl="0" indent="-180000">
              <a:spcBef>
                <a:spcPts val="300"/>
              </a:spcBef>
              <a:buClr>
                <a:srgbClr val="275EC7"/>
              </a:buClr>
              <a:buSzPct val="60000"/>
              <a:buBlip>
                <a:blip r:embed="rId3"/>
              </a:buBlip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Support for wipers</a:t>
            </a:r>
            <a:endParaRPr lang="ru-RU" sz="1500" b="0" dirty="0">
              <a:solidFill>
                <a:schemeClr val="tx1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180000" lvl="0" indent="-180000">
              <a:spcBef>
                <a:spcPts val="300"/>
              </a:spcBef>
              <a:buClr>
                <a:srgbClr val="275EC7"/>
              </a:buClr>
              <a:buSzPct val="60000"/>
              <a:buBlip>
                <a:blip r:embed="rId3"/>
              </a:buBlip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Support for presets</a:t>
            </a:r>
            <a:endParaRPr lang="ru-RU" sz="1500" b="0" dirty="0">
              <a:solidFill>
                <a:schemeClr val="tx1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47" name="Google Shape;129;p3">
            <a:extLst>
              <a:ext uri="{FF2B5EF4-FFF2-40B4-BE49-F238E27FC236}">
                <a16:creationId xmlns:a16="http://schemas.microsoft.com/office/drawing/2014/main" id="{119CEB58-254E-4B58-85CA-DD5E63D4E970}"/>
              </a:ext>
            </a:extLst>
          </p:cNvPr>
          <p:cNvSpPr txBox="1"/>
          <p:nvPr/>
        </p:nvSpPr>
        <p:spPr>
          <a:xfrm>
            <a:off x="8428018" y="1898597"/>
            <a:ext cx="3203184" cy="2516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8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 marL="180000" lvl="0" indent="-180000">
              <a:spcBef>
                <a:spcPts val="900"/>
              </a:spcBef>
              <a:buClr>
                <a:srgbClr val="275EC7"/>
              </a:buClr>
              <a:buSzPct val="60000"/>
              <a:buBlip>
                <a:blip r:embed="rId3"/>
              </a:buBlip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Person search</a:t>
            </a:r>
            <a:r>
              <a:rPr lang="ru-RU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b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ru-RU" sz="15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</a:t>
            </a:r>
            <a:r>
              <a:rPr lang="en-US" sz="15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by specified parameters</a:t>
            </a:r>
            <a:r>
              <a:rPr lang="ru-RU" sz="15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: </a:t>
            </a:r>
            <a:br>
              <a:rPr lang="en-US" sz="15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15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face, height, clothes</a:t>
            </a:r>
            <a:r>
              <a:rPr lang="ru-RU" sz="15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</a:p>
          <a:p>
            <a:pPr marL="180000" lvl="0" indent="-180000">
              <a:spcBef>
                <a:spcPts val="900"/>
              </a:spcBef>
              <a:buClr>
                <a:srgbClr val="275EC7"/>
              </a:buClr>
              <a:buSzPct val="60000"/>
              <a:buBlip>
                <a:blip r:embed="rId3"/>
              </a:buBlip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Number plate search </a:t>
            </a:r>
            <a:b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in the archive</a:t>
            </a:r>
            <a:endParaRPr lang="ru-RU" sz="1500" b="0" dirty="0">
              <a:solidFill>
                <a:schemeClr val="tx1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180000" lvl="0" indent="-180000">
              <a:spcBef>
                <a:spcPts val="900"/>
              </a:spcBef>
              <a:buClr>
                <a:srgbClr val="275EC7"/>
              </a:buClr>
              <a:buSzPct val="60000"/>
              <a:buBlip>
                <a:blip r:embed="rId3"/>
              </a:buBlip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Search by color</a:t>
            </a:r>
            <a:r>
              <a:rPr lang="ru-RU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b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ru-RU" sz="15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</a:t>
            </a:r>
            <a:r>
              <a:rPr lang="en-US" sz="15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clothes, body parts</a:t>
            </a:r>
            <a:r>
              <a:rPr lang="ru-RU" sz="15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</a:p>
          <a:p>
            <a:pPr marL="180000" lvl="0" indent="-180000">
              <a:spcBef>
                <a:spcPts val="900"/>
              </a:spcBef>
              <a:buClr>
                <a:srgbClr val="275EC7"/>
              </a:buClr>
              <a:buSzPct val="60000"/>
              <a:buBlip>
                <a:blip r:embed="rId3"/>
              </a:buBlip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Search in the archive </a:t>
            </a:r>
            <a:b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ru-RU" sz="15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</a:t>
            </a:r>
            <a:r>
              <a:rPr lang="en-US" sz="15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text queries</a:t>
            </a:r>
            <a:r>
              <a:rPr lang="ru-RU" sz="15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</a:p>
        </p:txBody>
      </p:sp>
      <p:sp>
        <p:nvSpPr>
          <p:cNvPr id="45" name="Google Shape;129;p3">
            <a:extLst>
              <a:ext uri="{FF2B5EF4-FFF2-40B4-BE49-F238E27FC236}">
                <a16:creationId xmlns:a16="http://schemas.microsoft.com/office/drawing/2014/main" id="{119CEB58-254E-4B58-85CA-DD5E63D4E970}"/>
              </a:ext>
            </a:extLst>
          </p:cNvPr>
          <p:cNvSpPr txBox="1"/>
          <p:nvPr/>
        </p:nvSpPr>
        <p:spPr>
          <a:xfrm>
            <a:off x="4469478" y="1898597"/>
            <a:ext cx="3277600" cy="3323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8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 marL="180000" lvl="0" indent="-180000">
              <a:spcBef>
                <a:spcPts val="900"/>
              </a:spcBef>
              <a:buClr>
                <a:srgbClr val="275EC7"/>
              </a:buClr>
              <a:buSzPct val="60000"/>
              <a:buBlip>
                <a:blip r:embed="rId3"/>
              </a:buBlip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Parking lot </a:t>
            </a:r>
            <a:b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en-US" sz="15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(number of taken and available parking spots)</a:t>
            </a:r>
          </a:p>
          <a:p>
            <a:pPr marL="180000" lvl="0" indent="-180000">
              <a:spcBef>
                <a:spcPts val="900"/>
              </a:spcBef>
              <a:buClr>
                <a:srgbClr val="275EC7"/>
              </a:buClr>
              <a:buSzPct val="60000"/>
              <a:buBlip>
                <a:blip r:embed="rId3"/>
              </a:buBlip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Personal protective equipment </a:t>
            </a:r>
            <a:r>
              <a:rPr lang="ru-RU" sz="15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</a:t>
            </a:r>
            <a:r>
              <a:rPr lang="en-US" sz="15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helmets, masks, vests, uniform</a:t>
            </a:r>
            <a:r>
              <a:rPr lang="ru-RU" sz="15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</a:p>
          <a:p>
            <a:pPr marL="180000" lvl="0" indent="-180000">
              <a:spcBef>
                <a:spcPts val="900"/>
              </a:spcBef>
              <a:buClr>
                <a:srgbClr val="275EC7"/>
              </a:buClr>
              <a:buSzPct val="60000"/>
              <a:buBlip>
                <a:blip r:embed="rId3"/>
              </a:buBlip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Emergency vehicles</a:t>
            </a:r>
            <a:r>
              <a:rPr lang="ru-RU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b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ru-RU" sz="15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</a:t>
            </a:r>
            <a:r>
              <a:rPr lang="en-US" sz="15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ambulance, police, fire trucks, military vehicles</a:t>
            </a:r>
            <a:r>
              <a:rPr lang="ru-RU" sz="15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</a:p>
          <a:p>
            <a:pPr marL="180000" lvl="0" indent="-180000">
              <a:spcBef>
                <a:spcPts val="900"/>
              </a:spcBef>
              <a:buClr>
                <a:srgbClr val="275EC7"/>
              </a:buClr>
              <a:buSzPct val="60000"/>
              <a:buBlip>
                <a:blip r:embed="rId3"/>
              </a:buBlip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Support for international </a:t>
            </a:r>
            <a:b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number plate types</a:t>
            </a:r>
            <a:endParaRPr lang="ru-RU" sz="1500" b="0" dirty="0">
              <a:solidFill>
                <a:schemeClr val="tx1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180000" lvl="0" indent="-180000">
              <a:spcBef>
                <a:spcPts val="900"/>
              </a:spcBef>
              <a:buClr>
                <a:srgbClr val="275EC7"/>
              </a:buClr>
              <a:buSzPct val="60000"/>
              <a:buBlip>
                <a:blip r:embed="rId3"/>
              </a:buBlip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Support for number plate lists </a:t>
            </a:r>
            <a:r>
              <a:rPr lang="en-US" sz="15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(non-PACS)</a:t>
            </a:r>
            <a:endParaRPr lang="ru-RU" sz="1500" b="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5" name="Google Shape;129;p3">
            <a:extLst>
              <a:ext uri="{FF2B5EF4-FFF2-40B4-BE49-F238E27FC236}">
                <a16:creationId xmlns:a16="http://schemas.microsoft.com/office/drawing/2014/main" id="{119CEB58-254E-4B58-85CA-DD5E63D4E970}"/>
              </a:ext>
            </a:extLst>
          </p:cNvPr>
          <p:cNvSpPr txBox="1"/>
          <p:nvPr/>
        </p:nvSpPr>
        <p:spPr>
          <a:xfrm>
            <a:off x="528543" y="1860497"/>
            <a:ext cx="3052857" cy="55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8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 lvl="0">
              <a:spcBef>
                <a:spcPts val="600"/>
              </a:spcBef>
              <a:buClr>
                <a:srgbClr val="275EC7"/>
              </a:buClr>
              <a:buSzPct val="60000"/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500" b="0" dirty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Remote advanced setting adjustment</a:t>
            </a:r>
            <a:endParaRPr lang="ru-RU" sz="1500" b="0" dirty="0">
              <a:solidFill>
                <a:schemeClr val="tx1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EABC99F-3C5C-437B-9596-7DB81876B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4652" y="328613"/>
            <a:ext cx="331910" cy="301736"/>
          </a:xfrm>
          <a:prstGeom prst="rect">
            <a:avLst/>
          </a:prstGeom>
        </p:spPr>
      </p:pic>
      <p:sp>
        <p:nvSpPr>
          <p:cNvPr id="31" name="Google Shape;129;p3">
            <a:extLst>
              <a:ext uri="{FF2B5EF4-FFF2-40B4-BE49-F238E27FC236}">
                <a16:creationId xmlns:a16="http://schemas.microsoft.com/office/drawing/2014/main" id="{7E509217-BCB6-47DC-8885-E0BCB3E80366}"/>
              </a:ext>
            </a:extLst>
          </p:cNvPr>
          <p:cNvSpPr txBox="1"/>
          <p:nvPr/>
        </p:nvSpPr>
        <p:spPr>
          <a:xfrm>
            <a:off x="528543" y="1553944"/>
            <a:ext cx="3203184" cy="366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8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 lvl="0">
              <a:lnSpc>
                <a:spcPct val="120000"/>
              </a:lnSpc>
              <a:buClr>
                <a:srgbClr val="275EC7"/>
              </a:buClr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600" b="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ONVIF</a:t>
            </a:r>
          </a:p>
        </p:txBody>
      </p:sp>
      <p:sp>
        <p:nvSpPr>
          <p:cNvPr id="32" name="Google Shape;129;p3">
            <a:extLst>
              <a:ext uri="{FF2B5EF4-FFF2-40B4-BE49-F238E27FC236}">
                <a16:creationId xmlns:a16="http://schemas.microsoft.com/office/drawing/2014/main" id="{9521CDBF-6769-45B7-B949-C204F4CCC5DF}"/>
              </a:ext>
            </a:extLst>
          </p:cNvPr>
          <p:cNvSpPr txBox="1"/>
          <p:nvPr/>
        </p:nvSpPr>
        <p:spPr>
          <a:xfrm>
            <a:off x="528543" y="2819267"/>
            <a:ext cx="3201490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8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 lvl="0">
              <a:buClr>
                <a:srgbClr val="275EC7"/>
              </a:buClr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ru-RU" sz="1600" b="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PTZ</a:t>
            </a:r>
            <a:r>
              <a:rPr lang="en-US" sz="1600" b="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control menu improvement</a:t>
            </a:r>
          </a:p>
        </p:txBody>
      </p:sp>
      <p:sp>
        <p:nvSpPr>
          <p:cNvPr id="33" name="Google Shape;129;p3">
            <a:extLst>
              <a:ext uri="{FF2B5EF4-FFF2-40B4-BE49-F238E27FC236}">
                <a16:creationId xmlns:a16="http://schemas.microsoft.com/office/drawing/2014/main" id="{2CFFB68B-1B19-4C93-BD12-9125331F96DF}"/>
              </a:ext>
            </a:extLst>
          </p:cNvPr>
          <p:cNvSpPr txBox="1"/>
          <p:nvPr/>
        </p:nvSpPr>
        <p:spPr>
          <a:xfrm>
            <a:off x="528543" y="5511046"/>
            <a:ext cx="3203184" cy="366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8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 lvl="0">
              <a:lnSpc>
                <a:spcPct val="120000"/>
              </a:lnSpc>
              <a:buClr>
                <a:srgbClr val="275EC7"/>
              </a:buClr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600" b="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Mobile App</a:t>
            </a:r>
          </a:p>
        </p:txBody>
      </p:sp>
      <p:sp>
        <p:nvSpPr>
          <p:cNvPr id="34" name="Google Shape;129;p3">
            <a:extLst>
              <a:ext uri="{FF2B5EF4-FFF2-40B4-BE49-F238E27FC236}">
                <a16:creationId xmlns:a16="http://schemas.microsoft.com/office/drawing/2014/main" id="{7B218943-9AC1-47B5-8FF7-29A2064FB1CF}"/>
              </a:ext>
            </a:extLst>
          </p:cNvPr>
          <p:cNvSpPr txBox="1"/>
          <p:nvPr/>
        </p:nvSpPr>
        <p:spPr>
          <a:xfrm>
            <a:off x="8428018" y="1553944"/>
            <a:ext cx="3203184" cy="366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8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 lvl="0">
              <a:lnSpc>
                <a:spcPct val="120000"/>
              </a:lnSpc>
              <a:buClr>
                <a:srgbClr val="275EC7"/>
              </a:buClr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600" b="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Analytics </a:t>
            </a:r>
            <a:r>
              <a:rPr lang="en-US" sz="1600" b="0" dirty="0" err="1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RnD</a:t>
            </a:r>
            <a:endParaRPr lang="en-US" sz="1600" b="0" dirty="0">
              <a:solidFill>
                <a:srgbClr val="275EC7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35" name="Google Shape;129;p3">
            <a:extLst>
              <a:ext uri="{FF2B5EF4-FFF2-40B4-BE49-F238E27FC236}">
                <a16:creationId xmlns:a16="http://schemas.microsoft.com/office/drawing/2014/main" id="{41BB6731-BA69-4DB8-B79F-81852B07FD1B}"/>
              </a:ext>
            </a:extLst>
          </p:cNvPr>
          <p:cNvSpPr txBox="1"/>
          <p:nvPr/>
        </p:nvSpPr>
        <p:spPr>
          <a:xfrm>
            <a:off x="4496772" y="1553944"/>
            <a:ext cx="3203184" cy="366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defRPr sz="28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 lvl="0">
              <a:lnSpc>
                <a:spcPct val="120000"/>
              </a:lnSpc>
              <a:buClr>
                <a:srgbClr val="275EC7"/>
              </a:buClr>
              <a:defRPr sz="3600" b="1">
                <a:solidFill>
                  <a:srgbClr val="E3EE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rPr lang="en-US" sz="1600" b="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Analytic modules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4831275-FB41-4748-B4E9-32CD398953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3404">
            <a:off x="8577794" y="591020"/>
            <a:ext cx="304091" cy="3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95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8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C5835ECF-3150-4AB5-AFBF-49C8CAB35122}"/>
              </a:ext>
            </a:extLst>
          </p:cNvPr>
          <p:cNvSpPr/>
          <p:nvPr/>
        </p:nvSpPr>
        <p:spPr>
          <a:xfrm>
            <a:off x="6214562" y="1050925"/>
            <a:ext cx="5652000" cy="5472000"/>
          </a:xfrm>
          <a:prstGeom prst="roundRect">
            <a:avLst>
              <a:gd name="adj" fmla="val 3252"/>
            </a:avLst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D079003-81FF-42C7-8E95-AEE79EF304EA}"/>
              </a:ext>
            </a:extLst>
          </p:cNvPr>
          <p:cNvSpPr/>
          <p:nvPr/>
        </p:nvSpPr>
        <p:spPr>
          <a:xfrm>
            <a:off x="342020" y="1050925"/>
            <a:ext cx="5652000" cy="5472000"/>
          </a:xfrm>
          <a:prstGeom prst="roundRect">
            <a:avLst>
              <a:gd name="adj" fmla="val 3252"/>
            </a:avLst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062CB3E2-C3F2-4F8D-9449-9A467C0315D6}"/>
              </a:ext>
            </a:extLst>
          </p:cNvPr>
          <p:cNvSpPr/>
          <p:nvPr/>
        </p:nvSpPr>
        <p:spPr>
          <a:xfrm>
            <a:off x="6424678" y="1620682"/>
            <a:ext cx="2615884" cy="1839631"/>
          </a:xfrm>
          <a:prstGeom prst="roundRect">
            <a:avLst>
              <a:gd name="adj" fmla="val 9206"/>
            </a:avLst>
          </a:prstGeom>
          <a:solidFill>
            <a:srgbClr val="E3EE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3DC0CCDA-974C-48E6-A1AF-E67AF355E09B}"/>
              </a:ext>
            </a:extLst>
          </p:cNvPr>
          <p:cNvSpPr/>
          <p:nvPr/>
        </p:nvSpPr>
        <p:spPr>
          <a:xfrm>
            <a:off x="9101948" y="1620682"/>
            <a:ext cx="2615884" cy="1839631"/>
          </a:xfrm>
          <a:prstGeom prst="roundRect">
            <a:avLst>
              <a:gd name="adj" fmla="val 9724"/>
            </a:avLst>
          </a:prstGeom>
          <a:solidFill>
            <a:srgbClr val="E3EE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D6550B0D-4865-42FD-9615-840697AE15C3}"/>
              </a:ext>
            </a:extLst>
          </p:cNvPr>
          <p:cNvSpPr/>
          <p:nvPr/>
        </p:nvSpPr>
        <p:spPr>
          <a:xfrm>
            <a:off x="552136" y="1620682"/>
            <a:ext cx="2615884" cy="1839631"/>
          </a:xfrm>
          <a:prstGeom prst="roundRect">
            <a:avLst>
              <a:gd name="adj" fmla="val 11725"/>
            </a:avLst>
          </a:prstGeom>
          <a:solidFill>
            <a:srgbClr val="E3EE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F6293AEF-DAE7-4E7C-A78C-FA622826A55B}"/>
              </a:ext>
            </a:extLst>
          </p:cNvPr>
          <p:cNvSpPr/>
          <p:nvPr/>
        </p:nvSpPr>
        <p:spPr>
          <a:xfrm>
            <a:off x="3229406" y="1620682"/>
            <a:ext cx="2615884" cy="1839631"/>
          </a:xfrm>
          <a:prstGeom prst="roundRect">
            <a:avLst>
              <a:gd name="adj" fmla="val 9465"/>
            </a:avLst>
          </a:prstGeom>
          <a:solidFill>
            <a:srgbClr val="E3EE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217152" y="193735"/>
            <a:ext cx="8163034" cy="10090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300" spc="-1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IP Cameras – Goals for Q3</a:t>
            </a:r>
            <a:endParaRPr lang="ru-RU" sz="3300" spc="-1" dirty="0">
              <a:solidFill>
                <a:srgbClr val="275EC7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106" y="3910589"/>
            <a:ext cx="4278735" cy="96436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 marL="180000" lvl="0" indent="-180000">
              <a:spcAft>
                <a:spcPts val="300"/>
              </a:spcAft>
              <a:buSzPct val="60000"/>
              <a:buBlip>
                <a:blip r:embed="rId3"/>
              </a:buBlip>
            </a:pPr>
            <a:r>
              <a:rPr lang="en-US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Support for additional audio codecs </a:t>
            </a:r>
            <a:br>
              <a:rPr lang="ru-RU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en-US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(ADPCM, G.711U (PCMU), G.711A (PCMA), G.726)</a:t>
            </a:r>
            <a:endParaRPr lang="ru-RU" sz="1400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180000" lvl="0" indent="-180000">
              <a:spcAft>
                <a:spcPts val="300"/>
              </a:spcAft>
              <a:buSzPct val="60000"/>
              <a:buBlip>
                <a:blip r:embed="rId3"/>
              </a:buBlip>
            </a:pPr>
            <a:r>
              <a:rPr lang="en-US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Smart Infrared</a:t>
            </a:r>
            <a:endParaRPr lang="ru-RU" sz="1400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180000" lvl="0" indent="-180000">
              <a:spcAft>
                <a:spcPts val="300"/>
              </a:spcAft>
              <a:buSzPct val="60000"/>
              <a:buBlip>
                <a:blip r:embed="rId3"/>
              </a:buBlip>
            </a:pPr>
            <a:r>
              <a:rPr lang="en-US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Two-way audio communication (for Q4)</a:t>
            </a:r>
            <a:endParaRPr lang="ru-RU" sz="1400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106" y="5314259"/>
            <a:ext cx="4835794" cy="900246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 marL="180000" lvl="0" indent="-180000">
              <a:spcAft>
                <a:spcPts val="300"/>
              </a:spcAft>
              <a:buSzPct val="60000"/>
              <a:buBlip>
                <a:blip r:embed="rId3"/>
              </a:buBlip>
            </a:pPr>
            <a:r>
              <a:rPr lang="en-US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SV</a:t>
            </a:r>
            <a:r>
              <a:rPr lang="ru-RU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-</a:t>
            </a:r>
            <a:r>
              <a:rPr lang="en-US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BA</a:t>
            </a:r>
            <a:r>
              <a:rPr lang="ru-RU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331 </a:t>
            </a:r>
            <a:r>
              <a:rPr lang="en-US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tamper-proof dome</a:t>
            </a:r>
            <a:r>
              <a:rPr lang="ru-RU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: </a:t>
            </a:r>
            <a:r>
              <a:rPr lang="en-US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first units </a:t>
            </a:r>
            <a:br>
              <a:rPr lang="en-US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en-US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are available for testing</a:t>
            </a:r>
            <a:endParaRPr lang="ru-RU" sz="1400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180000" lvl="0" indent="-180000">
              <a:spcAft>
                <a:spcPts val="300"/>
              </a:spcAft>
              <a:buSzPct val="60000"/>
              <a:buBlip>
                <a:blip r:embed="rId3"/>
              </a:buBlip>
            </a:pPr>
            <a:r>
              <a:rPr lang="en-US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Revision B</a:t>
            </a:r>
            <a:r>
              <a:rPr lang="ru-RU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:</a:t>
            </a:r>
            <a:r>
              <a:rPr lang="en-US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integration of 4M 1/2.7” </a:t>
            </a:r>
            <a:br>
              <a:rPr lang="en-US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en-US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image sensor, support for PoE Mode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81092" y="5314259"/>
            <a:ext cx="4310475" cy="215444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 lvl="0"/>
            <a:r>
              <a:rPr lang="en-US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SV</a:t>
            </a:r>
            <a:r>
              <a:rPr lang="ru-RU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-</a:t>
            </a:r>
            <a:r>
              <a:rPr lang="en-US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BB</a:t>
            </a:r>
            <a:r>
              <a:rPr lang="ru-RU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3</a:t>
            </a:r>
            <a:r>
              <a:rPr lang="en-US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41Z</a:t>
            </a:r>
            <a:r>
              <a:rPr lang="ru-RU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en-US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varifocal</a:t>
            </a:r>
            <a:r>
              <a:rPr lang="ru-RU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: </a:t>
            </a:r>
            <a:r>
              <a:rPr lang="en-US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first testing batch is released</a:t>
            </a:r>
            <a:endParaRPr lang="ru-RU" sz="1400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920D98B-A3EF-4310-87E8-4BF45C7B1755}"/>
              </a:ext>
            </a:extLst>
          </p:cNvPr>
          <p:cNvSpPr txBox="1">
            <a:spLocks/>
          </p:cNvSpPr>
          <p:nvPr/>
        </p:nvSpPr>
        <p:spPr>
          <a:xfrm>
            <a:off x="714106" y="1268536"/>
            <a:ext cx="1470018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pc="-1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SV-BA Series</a:t>
            </a:r>
            <a:endParaRPr lang="ru-RU" spc="-1" dirty="0">
              <a:solidFill>
                <a:srgbClr val="275EC7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F920D98B-A3EF-4310-87E8-4BF45C7B1755}"/>
              </a:ext>
            </a:extLst>
          </p:cNvPr>
          <p:cNvSpPr txBox="1">
            <a:spLocks/>
          </p:cNvSpPr>
          <p:nvPr/>
        </p:nvSpPr>
        <p:spPr>
          <a:xfrm>
            <a:off x="6681093" y="1280444"/>
            <a:ext cx="1457194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pc="-1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SV-BB Series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37A33B2-3799-4523-85B4-7C8BD6F8E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4652" y="328613"/>
            <a:ext cx="331910" cy="30173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5E77B90-3907-4077-9FE7-7406AEE338AE}"/>
              </a:ext>
            </a:extLst>
          </p:cNvPr>
          <p:cNvSpPr txBox="1"/>
          <p:nvPr/>
        </p:nvSpPr>
        <p:spPr>
          <a:xfrm>
            <a:off x="6681093" y="3910589"/>
            <a:ext cx="3605474" cy="482183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 marL="180000" lvl="0" indent="-180000">
              <a:spcAft>
                <a:spcPts val="300"/>
              </a:spcAft>
              <a:buSzPct val="60000"/>
              <a:buBlip>
                <a:blip r:embed="rId3"/>
              </a:buBlip>
            </a:pPr>
            <a:r>
              <a:rPr lang="en-US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Bringup, True WDR functionality testing</a:t>
            </a:r>
          </a:p>
          <a:p>
            <a:pPr marL="180000" lvl="0" indent="-180000">
              <a:spcAft>
                <a:spcPts val="300"/>
              </a:spcAft>
              <a:buSzPct val="60000"/>
              <a:buBlip>
                <a:blip r:embed="rId3"/>
              </a:buBlip>
            </a:pPr>
            <a:r>
              <a:rPr lang="en-US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Software development for SV</a:t>
            </a:r>
            <a:r>
              <a:rPr lang="ru-RU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-</a:t>
            </a:r>
            <a:r>
              <a:rPr lang="en-US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BB</a:t>
            </a:r>
            <a:r>
              <a:rPr lang="ru-RU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331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ECC980D1-277E-4510-8C56-CEF35DA27528}"/>
              </a:ext>
            </a:extLst>
          </p:cNvPr>
          <p:cNvSpPr txBox="1">
            <a:spLocks/>
          </p:cNvSpPr>
          <p:nvPr/>
        </p:nvSpPr>
        <p:spPr>
          <a:xfrm>
            <a:off x="6681093" y="3641903"/>
            <a:ext cx="1705595" cy="230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Aft>
                <a:spcPts val="600"/>
              </a:spcAft>
              <a:buClr>
                <a:srgbClr val="275EC7"/>
              </a:buClr>
              <a:buSzPct val="60000"/>
            </a:pPr>
            <a:r>
              <a:rPr lang="en-US" sz="150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Software</a:t>
            </a:r>
            <a:r>
              <a:rPr lang="en-US" sz="1500" dirty="0">
                <a:solidFill>
                  <a:srgbClr val="275EC7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500" dirty="0">
                <a:solidFill>
                  <a:srgbClr val="275EC7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</a:t>
            </a:r>
            <a:r>
              <a:rPr lang="en-US" sz="1500" dirty="0">
                <a:solidFill>
                  <a:srgbClr val="275EC7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</a:t>
            </a:r>
            <a:r>
              <a:rPr lang="ru-RU" sz="1500" dirty="0">
                <a:solidFill>
                  <a:srgbClr val="275EC7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1.0.0)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C962E00B-FD0B-43E8-BB17-D54D9100EBB1}"/>
              </a:ext>
            </a:extLst>
          </p:cNvPr>
          <p:cNvSpPr txBox="1">
            <a:spLocks/>
          </p:cNvSpPr>
          <p:nvPr/>
        </p:nvSpPr>
        <p:spPr>
          <a:xfrm>
            <a:off x="6681093" y="5022732"/>
            <a:ext cx="1184620" cy="230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Aft>
                <a:spcPts val="600"/>
              </a:spcAft>
              <a:buClr>
                <a:srgbClr val="275EC7"/>
              </a:buClr>
              <a:buSzPct val="60000"/>
            </a:pPr>
            <a:r>
              <a:rPr lang="en-US" sz="150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Hardware</a:t>
            </a:r>
            <a:endParaRPr lang="ru-RU" sz="1500" dirty="0">
              <a:solidFill>
                <a:srgbClr val="275EC7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B2D61C49-4829-416D-B511-491D32BD5EC2}"/>
              </a:ext>
            </a:extLst>
          </p:cNvPr>
          <p:cNvSpPr txBox="1">
            <a:spLocks/>
          </p:cNvSpPr>
          <p:nvPr/>
        </p:nvSpPr>
        <p:spPr>
          <a:xfrm>
            <a:off x="714106" y="3641903"/>
            <a:ext cx="1705595" cy="230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Aft>
                <a:spcPts val="600"/>
              </a:spcAft>
              <a:buClr>
                <a:srgbClr val="275EC7"/>
              </a:buClr>
              <a:buSzPct val="60000"/>
            </a:pPr>
            <a:r>
              <a:rPr lang="en-US" sz="150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Software</a:t>
            </a:r>
            <a:r>
              <a:rPr lang="en-US" sz="1500" dirty="0">
                <a:solidFill>
                  <a:srgbClr val="275EC7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(v</a:t>
            </a:r>
            <a:r>
              <a:rPr lang="ru-RU" sz="1500" dirty="0">
                <a:solidFill>
                  <a:srgbClr val="275EC7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1.7.0)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7BB4FD7A-19FA-439B-A7BF-B78462C0C665}"/>
              </a:ext>
            </a:extLst>
          </p:cNvPr>
          <p:cNvSpPr txBox="1">
            <a:spLocks/>
          </p:cNvSpPr>
          <p:nvPr/>
        </p:nvSpPr>
        <p:spPr>
          <a:xfrm>
            <a:off x="714106" y="5022732"/>
            <a:ext cx="1184620" cy="230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Aft>
                <a:spcPts val="600"/>
              </a:spcAft>
              <a:buClr>
                <a:srgbClr val="275EC7"/>
              </a:buClr>
              <a:buSzPct val="60000"/>
            </a:pPr>
            <a:r>
              <a:rPr lang="en-US" sz="150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Hardware</a:t>
            </a:r>
            <a:endParaRPr lang="ru-RU" sz="1500" dirty="0">
              <a:solidFill>
                <a:srgbClr val="275EC7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7EF1020A-B038-4ED7-A1ED-E370993929E7}"/>
              </a:ext>
            </a:extLst>
          </p:cNvPr>
          <p:cNvSpPr txBox="1">
            <a:spLocks/>
          </p:cNvSpPr>
          <p:nvPr/>
        </p:nvSpPr>
        <p:spPr>
          <a:xfrm>
            <a:off x="2376047" y="3187649"/>
            <a:ext cx="721302" cy="1692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 algn="r">
              <a:spcBef>
                <a:spcPct val="0"/>
              </a:spcBef>
            </a:pPr>
            <a:r>
              <a:rPr lang="en-US" sz="1100" spc="-1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SV-BA301 </a:t>
            </a:r>
            <a:endParaRPr lang="ru-RU" sz="1100" spc="-1" dirty="0">
              <a:solidFill>
                <a:schemeClr val="bg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1820D33-465C-47BF-A36D-16ED9904D8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7" t="13114" r="30933" b="15094"/>
          <a:stretch/>
        </p:blipFill>
        <p:spPr>
          <a:xfrm rot="10800000">
            <a:off x="3724331" y="1806217"/>
            <a:ext cx="1453901" cy="1482775"/>
          </a:xfrm>
          <a:prstGeom prst="rect">
            <a:avLst/>
          </a:prstGeom>
        </p:spPr>
      </p:pic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7D8761DB-AD46-49F8-AE8E-625146B1BEFD}"/>
              </a:ext>
            </a:extLst>
          </p:cNvPr>
          <p:cNvSpPr txBox="1">
            <a:spLocks/>
          </p:cNvSpPr>
          <p:nvPr/>
        </p:nvSpPr>
        <p:spPr>
          <a:xfrm>
            <a:off x="4913569" y="3187649"/>
            <a:ext cx="846023" cy="1692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 algn="r">
              <a:spcBef>
                <a:spcPct val="0"/>
              </a:spcBef>
            </a:pPr>
            <a:r>
              <a:rPr lang="en-US" sz="1100" spc="-1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SV-BA314</a:t>
            </a:r>
            <a:endParaRPr lang="ru-RU" sz="1100" spc="-1" dirty="0">
              <a:solidFill>
                <a:schemeClr val="bg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09C350D-329C-4016-9EAF-E58403EEDE1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6" t="15141" r="14949" b="15564"/>
          <a:stretch/>
        </p:blipFill>
        <p:spPr>
          <a:xfrm>
            <a:off x="688180" y="1727125"/>
            <a:ext cx="2266951" cy="1544713"/>
          </a:xfrm>
          <a:prstGeom prst="rect">
            <a:avLst/>
          </a:prstGeom>
        </p:spPr>
      </p:pic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D1506995-3B33-4222-B72E-2B3A1B5DA350}"/>
              </a:ext>
            </a:extLst>
          </p:cNvPr>
          <p:cNvSpPr txBox="1">
            <a:spLocks/>
          </p:cNvSpPr>
          <p:nvPr/>
        </p:nvSpPr>
        <p:spPr>
          <a:xfrm>
            <a:off x="8233657" y="3187649"/>
            <a:ext cx="721302" cy="1692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 algn="r">
              <a:spcBef>
                <a:spcPct val="0"/>
              </a:spcBef>
            </a:pPr>
            <a:r>
              <a:rPr lang="en-US" sz="1100" spc="-1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SV-BB341Z</a:t>
            </a:r>
            <a:endParaRPr lang="ru-RU" sz="1100" spc="-1" dirty="0">
              <a:solidFill>
                <a:schemeClr val="bg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244CE756-0138-4013-A313-B5B43E633799}"/>
              </a:ext>
            </a:extLst>
          </p:cNvPr>
          <p:cNvSpPr txBox="1">
            <a:spLocks/>
          </p:cNvSpPr>
          <p:nvPr/>
        </p:nvSpPr>
        <p:spPr>
          <a:xfrm>
            <a:off x="10771179" y="3187649"/>
            <a:ext cx="846023" cy="1692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 algn="r">
              <a:spcBef>
                <a:spcPct val="0"/>
              </a:spcBef>
            </a:pPr>
            <a:r>
              <a:rPr lang="en-US" sz="1100" spc="-1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SV-BA331</a:t>
            </a:r>
            <a:endParaRPr lang="ru-RU" sz="1100" spc="-1" dirty="0">
              <a:solidFill>
                <a:schemeClr val="bg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3B4E9F0-60EF-45A4-88E4-2012354BD2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26130" y="1883812"/>
            <a:ext cx="2227088" cy="127221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4539C2A-CC57-4B0A-BC65-1268A143ED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931" y="1912533"/>
            <a:ext cx="1479080" cy="124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5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6ED305-9134-49C9-968C-7825347DBD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30B1485-548F-4BBC-923F-1348BE0861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1" t="-2379" r="27712" b="74781"/>
          <a:stretch/>
        </p:blipFill>
        <p:spPr>
          <a:xfrm>
            <a:off x="0" y="3025795"/>
            <a:ext cx="12192000" cy="38322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05762" y="4033856"/>
            <a:ext cx="1656487" cy="16773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250000"/>
              </a:lnSpc>
            </a:pPr>
            <a:r>
              <a:rPr lang="ru-RU" sz="200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ISS OS</a:t>
            </a:r>
          </a:p>
          <a:p>
            <a:pPr marL="180000" indent="-180000">
              <a:spcAft>
                <a:spcPts val="300"/>
              </a:spcAft>
              <a:buSzPct val="60000"/>
              <a:buBlip>
                <a:blip r:embed="rId4"/>
              </a:buBlip>
            </a:pPr>
            <a:r>
              <a:rPr lang="ru-RU" dirty="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MES24xx</a:t>
            </a:r>
          </a:p>
          <a:p>
            <a:pPr marL="180000" indent="-180000">
              <a:spcAft>
                <a:spcPts val="300"/>
              </a:spcAft>
              <a:buSzPct val="60000"/>
              <a:buBlip>
                <a:blip r:embed="rId4"/>
              </a:buBlip>
            </a:pPr>
            <a:r>
              <a:rPr lang="ru-RU" dirty="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MES3400</a:t>
            </a:r>
          </a:p>
          <a:p>
            <a:pPr marL="180000" indent="-180000">
              <a:spcAft>
                <a:spcPts val="300"/>
              </a:spcAft>
              <a:buSzPct val="60000"/>
              <a:buBlip>
                <a:blip r:embed="rId4"/>
              </a:buBlip>
            </a:pPr>
            <a:r>
              <a:rPr lang="ru-RU" dirty="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MES37xx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21998" y="4033855"/>
            <a:ext cx="2242326" cy="16773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250000"/>
              </a:lnSpc>
            </a:pPr>
            <a:r>
              <a:rPr lang="ru-RU" sz="200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ROS4 OS</a:t>
            </a:r>
          </a:p>
          <a:p>
            <a:pPr marL="180000" indent="-180000">
              <a:spcAft>
                <a:spcPts val="300"/>
              </a:spcAft>
              <a:buSzPct val="60000"/>
              <a:buBlip>
                <a:blip r:embed="rId4"/>
              </a:buBlip>
            </a:pPr>
            <a:r>
              <a:rPr lang="ru-RU" dirty="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MES23xx</a:t>
            </a:r>
          </a:p>
          <a:p>
            <a:pPr marL="180000" indent="-180000">
              <a:spcAft>
                <a:spcPts val="300"/>
              </a:spcAft>
              <a:buSzPct val="60000"/>
              <a:buBlip>
                <a:blip r:embed="rId4"/>
              </a:buBlip>
            </a:pPr>
            <a:r>
              <a:rPr lang="ru-RU" dirty="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MES33xx</a:t>
            </a:r>
          </a:p>
          <a:p>
            <a:pPr marL="180000" indent="-180000">
              <a:spcAft>
                <a:spcPts val="300"/>
              </a:spcAft>
              <a:buSzPct val="60000"/>
              <a:buBlip>
                <a:blip r:embed="rId4"/>
              </a:buBlip>
            </a:pPr>
            <a:r>
              <a:rPr lang="ru-RU" dirty="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MES35xx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81551" y="4033855"/>
            <a:ext cx="3092004" cy="19928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250000"/>
              </a:lnSpc>
            </a:pPr>
            <a:r>
              <a:rPr lang="ru-RU" sz="200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ROS6 OS</a:t>
            </a:r>
          </a:p>
          <a:p>
            <a:pPr marL="180000" indent="-180000">
              <a:spcAft>
                <a:spcPts val="300"/>
              </a:spcAft>
              <a:buSzPct val="60000"/>
              <a:buBlip>
                <a:blip r:embed="rId4"/>
              </a:buBlip>
            </a:pPr>
            <a:r>
              <a:rPr lang="ru-RU" dirty="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MES2300-xx</a:t>
            </a:r>
          </a:p>
          <a:p>
            <a:pPr marL="180000" indent="-180000">
              <a:spcAft>
                <a:spcPts val="300"/>
              </a:spcAft>
              <a:buSzPct val="60000"/>
              <a:buBlip>
                <a:blip r:embed="rId4"/>
              </a:buBlip>
            </a:pPr>
            <a:r>
              <a:rPr lang="ru-RU" dirty="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MES3300-xx</a:t>
            </a:r>
          </a:p>
          <a:p>
            <a:pPr marL="180000" indent="-180000">
              <a:spcAft>
                <a:spcPts val="300"/>
              </a:spcAft>
              <a:buSzPct val="60000"/>
              <a:buBlip>
                <a:blip r:embed="rId4"/>
              </a:buBlip>
            </a:pPr>
            <a:r>
              <a:rPr lang="ru-RU" dirty="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MES5400-xx</a:t>
            </a:r>
          </a:p>
          <a:p>
            <a:pPr marL="180000" indent="-180000">
              <a:spcAft>
                <a:spcPts val="300"/>
              </a:spcAft>
              <a:buSzPct val="60000"/>
              <a:buBlip>
                <a:blip r:embed="rId4"/>
              </a:buBlip>
            </a:pPr>
            <a:r>
              <a:rPr lang="ru-RU" dirty="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MES5500-xx </a:t>
            </a:r>
            <a:r>
              <a:rPr lang="ru-RU" dirty="0" err="1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onwards</a:t>
            </a:r>
            <a:endParaRPr lang="ru-RU" dirty="0">
              <a:solidFill>
                <a:schemeClr val="bg1"/>
              </a:solidFill>
              <a:latin typeface="Open Sans Medium" pitchFamily="2" charset="0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6CB0CF-ACE2-4E50-8251-BFEE0F3164AD}"/>
              </a:ext>
            </a:extLst>
          </p:cNvPr>
          <p:cNvSpPr txBox="1"/>
          <p:nvPr/>
        </p:nvSpPr>
        <p:spPr>
          <a:xfrm>
            <a:off x="762071" y="7526898"/>
            <a:ext cx="1011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ysClr val="windowText" lastClr="000000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ISS - </a:t>
            </a:r>
            <a:r>
              <a:rPr lang="ru-RU" sz="1600" i="1" dirty="0">
                <a:solidFill>
                  <a:sysClr val="windowText" lastClr="000000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например, </a:t>
            </a:r>
            <a:r>
              <a:rPr lang="en-US" sz="1600" i="1" dirty="0">
                <a:solidFill>
                  <a:sysClr val="windowText" lastClr="000000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MES2408C, MES3400-48 </a:t>
            </a:r>
            <a:r>
              <a:rPr lang="ru-RU" sz="1600" i="1" dirty="0">
                <a:solidFill>
                  <a:sysClr val="windowText" lastClr="000000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и </a:t>
            </a:r>
            <a:r>
              <a:rPr lang="en-US" sz="1600" i="1" dirty="0">
                <a:solidFill>
                  <a:sysClr val="windowText" lastClr="000000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MES3710P</a:t>
            </a:r>
          </a:p>
          <a:p>
            <a:r>
              <a:rPr lang="en-US" sz="1600" i="1" dirty="0">
                <a:solidFill>
                  <a:sysClr val="windowText" lastClr="000000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ROS4 - MES2324B, MES3348F</a:t>
            </a:r>
          </a:p>
          <a:p>
            <a:r>
              <a:rPr lang="en-US" sz="1600" i="1" dirty="0">
                <a:solidFill>
                  <a:sysClr val="windowText" lastClr="000000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ROS6 - MES2300-08P, MES5300-48, MES3500I-8P8F (</a:t>
            </a:r>
            <a:r>
              <a:rPr lang="ru-RU" sz="1600" i="1" dirty="0">
                <a:solidFill>
                  <a:sysClr val="windowText" lastClr="000000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чтобы с графитовыми корпусами)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7E136F0B-2FEA-4D49-99B7-41A367D9692B}"/>
              </a:ext>
            </a:extLst>
          </p:cNvPr>
          <p:cNvSpPr txBox="1">
            <a:spLocks/>
          </p:cNvSpPr>
          <p:nvPr/>
        </p:nvSpPr>
        <p:spPr>
          <a:xfrm>
            <a:off x="306846" y="243522"/>
            <a:ext cx="6396469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300" spc="-1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MES Equipment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07B9169-909E-4E80-BDBF-64AEC9266D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34652" y="328613"/>
            <a:ext cx="331910" cy="30173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7715425-E51B-4480-814F-FCEB03E325BA}"/>
              </a:ext>
            </a:extLst>
          </p:cNvPr>
          <p:cNvSpPr txBox="1"/>
          <p:nvPr/>
        </p:nvSpPr>
        <p:spPr>
          <a:xfrm>
            <a:off x="325101" y="852257"/>
            <a:ext cx="5283435" cy="30777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Managed Ethernet Switches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D8F4B6E-7B89-45A9-BA80-8C3E57090E96}"/>
              </a:ext>
            </a:extLst>
          </p:cNvPr>
          <p:cNvSpPr/>
          <p:nvPr/>
        </p:nvSpPr>
        <p:spPr>
          <a:xfrm>
            <a:off x="762071" y="1574800"/>
            <a:ext cx="3456000" cy="4723363"/>
          </a:xfrm>
          <a:prstGeom prst="roundRect">
            <a:avLst>
              <a:gd name="adj" fmla="val 8762"/>
            </a:avLst>
          </a:prstGeom>
          <a:noFill/>
          <a:ln>
            <a:solidFill>
              <a:srgbClr val="275E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E14F00E-D545-49DB-8674-718F38DBA5DC}"/>
              </a:ext>
            </a:extLst>
          </p:cNvPr>
          <p:cNvSpPr/>
          <p:nvPr/>
        </p:nvSpPr>
        <p:spPr>
          <a:xfrm>
            <a:off x="4368604" y="1574800"/>
            <a:ext cx="3456000" cy="4723363"/>
          </a:xfrm>
          <a:prstGeom prst="roundRect">
            <a:avLst>
              <a:gd name="adj" fmla="val 8762"/>
            </a:avLst>
          </a:prstGeom>
          <a:noFill/>
          <a:ln>
            <a:solidFill>
              <a:srgbClr val="275E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A6091F25-11B8-4AF7-8C04-71BB33B24A7B}"/>
              </a:ext>
            </a:extLst>
          </p:cNvPr>
          <p:cNvSpPr/>
          <p:nvPr/>
        </p:nvSpPr>
        <p:spPr>
          <a:xfrm>
            <a:off x="7975137" y="1574800"/>
            <a:ext cx="3456000" cy="4723363"/>
          </a:xfrm>
          <a:prstGeom prst="roundRect">
            <a:avLst>
              <a:gd name="adj" fmla="val 8762"/>
            </a:avLst>
          </a:prstGeom>
          <a:noFill/>
          <a:ln>
            <a:solidFill>
              <a:srgbClr val="275E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6FF2E7-B0C4-4125-B8B1-258861765B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21" b="14819"/>
          <a:stretch/>
        </p:blipFill>
        <p:spPr>
          <a:xfrm>
            <a:off x="1025978" y="3086361"/>
            <a:ext cx="3040457" cy="103903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1E2C185-302B-4F2F-82E5-A4D4EAC55D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762" y="2583427"/>
            <a:ext cx="3308476" cy="151916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C7A4E1D-E3A1-434A-A684-D126128FFE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76" y="2519877"/>
            <a:ext cx="3308474" cy="102980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A90FB15-0B77-4D85-8604-8CDA1095301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5" b="18075"/>
          <a:stretch/>
        </p:blipFill>
        <p:spPr>
          <a:xfrm>
            <a:off x="1381496" y="2894109"/>
            <a:ext cx="2435663" cy="86620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84715B5-9B1A-4789-B9BF-DCA3DF378B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3" r="26373" b="6873"/>
          <a:stretch/>
        </p:blipFill>
        <p:spPr>
          <a:xfrm>
            <a:off x="2099140" y="1766841"/>
            <a:ext cx="1135361" cy="168837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1B02A54-1ED5-4D37-8FAA-49B32645B55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5" b="15839"/>
          <a:stretch/>
        </p:blipFill>
        <p:spPr>
          <a:xfrm>
            <a:off x="8281551" y="3069097"/>
            <a:ext cx="2829144" cy="103349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EA1D350D-9A1E-4E6E-B272-6E9D8674276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6" b="30139"/>
          <a:stretch/>
        </p:blipFill>
        <p:spPr>
          <a:xfrm>
            <a:off x="7882399" y="2982252"/>
            <a:ext cx="3732916" cy="79649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04686B8-049A-48A7-9325-EC446C07C61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5" r="26615"/>
          <a:stretch/>
        </p:blipFill>
        <p:spPr>
          <a:xfrm>
            <a:off x="9222930" y="1760559"/>
            <a:ext cx="1263162" cy="18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73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2EEA0C3-D80F-4049-9BA8-3230CEEC70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D65BD1-F772-40C2-94BF-15F6F117B970}"/>
              </a:ext>
            </a:extLst>
          </p:cNvPr>
          <p:cNvSpPr txBox="1"/>
          <p:nvPr/>
        </p:nvSpPr>
        <p:spPr>
          <a:xfrm>
            <a:off x="5108145" y="2464612"/>
            <a:ext cx="5766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We are always open to discuss, develop </a:t>
            </a:r>
            <a:br>
              <a:rPr lang="ru-RU" sz="2000" dirty="0">
                <a:solidFill>
                  <a:prstClr val="white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</a:br>
            <a:r>
              <a:rPr lang="en-US" sz="2000" dirty="0">
                <a:solidFill>
                  <a:prstClr val="white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and customize products to your needs</a:t>
            </a:r>
          </a:p>
        </p:txBody>
      </p:sp>
      <p:sp>
        <p:nvSpPr>
          <p:cNvPr id="25" name="Прямоугольник 17">
            <a:extLst>
              <a:ext uri="{FF2B5EF4-FFF2-40B4-BE49-F238E27FC236}">
                <a16:creationId xmlns:a16="http://schemas.microsoft.com/office/drawing/2014/main" id="{73ABC933-BC3C-4C2E-A049-FADC23844832}"/>
              </a:ext>
            </a:extLst>
          </p:cNvPr>
          <p:cNvSpPr/>
          <p:nvPr/>
        </p:nvSpPr>
        <p:spPr>
          <a:xfrm>
            <a:off x="1" y="3416348"/>
            <a:ext cx="4781550" cy="577167"/>
          </a:xfrm>
          <a:custGeom>
            <a:avLst/>
            <a:gdLst>
              <a:gd name="connsiteX0" fmla="*/ 0 w 4781550"/>
              <a:gd name="connsiteY0" fmla="*/ 0 h 577167"/>
              <a:gd name="connsiteX1" fmla="*/ 4781550 w 4781550"/>
              <a:gd name="connsiteY1" fmla="*/ 0 h 577167"/>
              <a:gd name="connsiteX2" fmla="*/ 4781550 w 4781550"/>
              <a:gd name="connsiteY2" fmla="*/ 577167 h 577167"/>
              <a:gd name="connsiteX3" fmla="*/ 0 w 4781550"/>
              <a:gd name="connsiteY3" fmla="*/ 577167 h 577167"/>
              <a:gd name="connsiteX4" fmla="*/ 0 w 4781550"/>
              <a:gd name="connsiteY4" fmla="*/ 0 h 577167"/>
              <a:gd name="connsiteX0" fmla="*/ 0 w 4781550"/>
              <a:gd name="connsiteY0" fmla="*/ 0 h 577167"/>
              <a:gd name="connsiteX1" fmla="*/ 4781550 w 4781550"/>
              <a:gd name="connsiteY1" fmla="*/ 0 h 577167"/>
              <a:gd name="connsiteX2" fmla="*/ 4779168 w 4781550"/>
              <a:gd name="connsiteY2" fmla="*/ 443819 h 577167"/>
              <a:gd name="connsiteX3" fmla="*/ 4781550 w 4781550"/>
              <a:gd name="connsiteY3" fmla="*/ 577167 h 577167"/>
              <a:gd name="connsiteX4" fmla="*/ 0 w 4781550"/>
              <a:gd name="connsiteY4" fmla="*/ 577167 h 577167"/>
              <a:gd name="connsiteX5" fmla="*/ 0 w 4781550"/>
              <a:gd name="connsiteY5" fmla="*/ 0 h 577167"/>
              <a:gd name="connsiteX0" fmla="*/ 0 w 4781550"/>
              <a:gd name="connsiteY0" fmla="*/ 0 h 577167"/>
              <a:gd name="connsiteX1" fmla="*/ 4781550 w 4781550"/>
              <a:gd name="connsiteY1" fmla="*/ 0 h 577167"/>
              <a:gd name="connsiteX2" fmla="*/ 4600574 w 4781550"/>
              <a:gd name="connsiteY2" fmla="*/ 189026 h 577167"/>
              <a:gd name="connsiteX3" fmla="*/ 4781550 w 4781550"/>
              <a:gd name="connsiteY3" fmla="*/ 577167 h 577167"/>
              <a:gd name="connsiteX4" fmla="*/ 0 w 4781550"/>
              <a:gd name="connsiteY4" fmla="*/ 577167 h 577167"/>
              <a:gd name="connsiteX5" fmla="*/ 0 w 4781550"/>
              <a:gd name="connsiteY5" fmla="*/ 0 h 57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1550" h="577167">
                <a:moveTo>
                  <a:pt x="0" y="0"/>
                </a:moveTo>
                <a:lnTo>
                  <a:pt x="4781550" y="0"/>
                </a:lnTo>
                <a:lnTo>
                  <a:pt x="4600574" y="189026"/>
                </a:lnTo>
                <a:lnTo>
                  <a:pt x="4781550" y="577167"/>
                </a:lnTo>
                <a:lnTo>
                  <a:pt x="0" y="577167"/>
                </a:lnTo>
                <a:lnTo>
                  <a:pt x="0" y="0"/>
                </a:lnTo>
                <a:close/>
              </a:path>
            </a:pathLst>
          </a:custGeom>
          <a:solidFill>
            <a:srgbClr val="275EC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C9DD9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D2F823D-D209-4FB1-9A42-95F22DF16356}"/>
              </a:ext>
            </a:extLst>
          </p:cNvPr>
          <p:cNvSpPr/>
          <p:nvPr/>
        </p:nvSpPr>
        <p:spPr>
          <a:xfrm>
            <a:off x="5118388" y="4330951"/>
            <a:ext cx="3988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+7 (383) 274-10-01, 274-48-48</a:t>
            </a:r>
          </a:p>
          <a:p>
            <a:r>
              <a:rPr lang="en-US" sz="1200" dirty="0">
                <a:solidFill>
                  <a:srgbClr val="275EC7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eltex@eltex-co.com</a:t>
            </a:r>
            <a:r>
              <a:rPr lang="ru-RU" sz="1200" dirty="0">
                <a:solidFill>
                  <a:srgbClr val="275EC7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; </a:t>
            </a:r>
            <a:r>
              <a:rPr lang="en-US" sz="1200" dirty="0">
                <a:solidFill>
                  <a:srgbClr val="275EC7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eltex-co.com</a:t>
            </a:r>
            <a:endParaRPr lang="ru-RU" sz="1200" dirty="0">
              <a:solidFill>
                <a:srgbClr val="275EC7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29796E5-D2A4-4D00-BFB0-C873BF0B95CF}"/>
              </a:ext>
            </a:extLst>
          </p:cNvPr>
          <p:cNvSpPr/>
          <p:nvPr/>
        </p:nvSpPr>
        <p:spPr>
          <a:xfrm>
            <a:off x="5108145" y="3403098"/>
            <a:ext cx="3707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29V, </a:t>
            </a:r>
            <a:r>
              <a:rPr lang="en-US" sz="12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Okruzhnaya</a:t>
            </a:r>
            <a:r>
              <a:rPr lang="en-US" sz="1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St., Novosibirsk, Russia, 630020</a:t>
            </a:r>
          </a:p>
          <a:p>
            <a:r>
              <a:rPr lang="en-US" sz="1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09:00 — 18:00 (GMT+7)</a:t>
            </a:r>
          </a:p>
          <a:p>
            <a:r>
              <a:rPr lang="en-US" sz="1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Monday</a:t>
            </a:r>
            <a:r>
              <a:rPr lang="ru-RU" sz="1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- </a:t>
            </a:r>
            <a:r>
              <a:rPr lang="en-US" sz="1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Friday</a:t>
            </a:r>
            <a:endParaRPr lang="ru-RU" sz="12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B7361A7-D13F-4730-A4AD-8D2AA7D78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26" y="3416348"/>
            <a:ext cx="423051" cy="577167"/>
          </a:xfrm>
          <a:prstGeom prst="rect">
            <a:avLst/>
          </a:prstGeom>
          <a:effectLst>
            <a:outerShdw dist="50800" dir="10980000" algn="br" rotWithShape="0">
              <a:prstClr val="black">
                <a:alpha val="33000"/>
              </a:prstClr>
            </a:outerShdw>
          </a:effectLst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DB00C5C7-9415-42D4-8076-E85D230792B9}"/>
              </a:ext>
            </a:extLst>
          </p:cNvPr>
          <p:cNvSpPr/>
          <p:nvPr/>
        </p:nvSpPr>
        <p:spPr>
          <a:xfrm>
            <a:off x="1" y="4264407"/>
            <a:ext cx="4626768" cy="577167"/>
          </a:xfrm>
          <a:prstGeom prst="rect">
            <a:avLst/>
          </a:prstGeom>
          <a:solidFill>
            <a:srgbClr val="275EC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C9DD9"/>
              </a:solidFill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0A699F9-4EEA-4BF0-9E4C-53A09BA37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99" y="4264407"/>
            <a:ext cx="506040" cy="577168"/>
          </a:xfrm>
          <a:prstGeom prst="rect">
            <a:avLst/>
          </a:prstGeom>
          <a:effectLst>
            <a:outerShdw dist="38100" dir="11700000" sx="101000" sy="101000" algn="br" rotWithShape="0">
              <a:prstClr val="black">
                <a:alpha val="37000"/>
              </a:prstClr>
            </a:outerShdw>
          </a:effectLst>
        </p:spPr>
      </p:pic>
      <p:sp>
        <p:nvSpPr>
          <p:cNvPr id="52" name="Заголовок 1">
            <a:extLst>
              <a:ext uri="{FF2B5EF4-FFF2-40B4-BE49-F238E27FC236}">
                <a16:creationId xmlns:a16="http://schemas.microsoft.com/office/drawing/2014/main" id="{72C04B14-C38A-444C-88CD-2E5C52E49EE5}"/>
              </a:ext>
            </a:extLst>
          </p:cNvPr>
          <p:cNvSpPr txBox="1">
            <a:spLocks/>
          </p:cNvSpPr>
          <p:nvPr/>
        </p:nvSpPr>
        <p:spPr>
          <a:xfrm>
            <a:off x="2520957" y="5981260"/>
            <a:ext cx="7150087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200" b="1" dirty="0">
                <a:solidFill>
                  <a:srgbClr val="275EC7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Eltex Enterprise Ltd. </a:t>
            </a:r>
            <a:r>
              <a:rPr lang="en-US" sz="1200" dirty="0">
                <a:solidFill>
                  <a:srgbClr val="275EC7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| Russian developer and manufacturer of telecommunication equipment</a:t>
            </a:r>
            <a:endParaRPr lang="ru-RU" sz="1200" dirty="0">
              <a:solidFill>
                <a:srgbClr val="275EC7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BAE28D1-D192-421D-988C-D93287BB5B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58" y="2579145"/>
            <a:ext cx="2657508" cy="55727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EBAC10A-AF7A-42F7-894C-FD2C5B1C78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0401">
            <a:off x="10468998" y="3915626"/>
            <a:ext cx="1992500" cy="199625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D6DE079B-79C9-470E-8B10-681258E819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73476">
            <a:off x="8423775" y="775000"/>
            <a:ext cx="783588" cy="7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2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8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>
              <a:solidFill>
                <a:srgbClr val="E3EEFF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DB6B92B-CE17-4D9C-8158-25B9857022EA}"/>
              </a:ext>
            </a:extLst>
          </p:cNvPr>
          <p:cNvSpPr/>
          <p:nvPr/>
        </p:nvSpPr>
        <p:spPr>
          <a:xfrm>
            <a:off x="3051631" y="1828800"/>
            <a:ext cx="6092371" cy="3425371"/>
          </a:xfrm>
          <a:prstGeom prst="roundRect">
            <a:avLst>
              <a:gd name="adj" fmla="val 63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306846" y="243522"/>
            <a:ext cx="6396469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300" spc="-1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ISS OS – Goals for Q2</a:t>
            </a:r>
            <a:endParaRPr lang="ru-RU" sz="3300" spc="-1" dirty="0">
              <a:solidFill>
                <a:srgbClr val="275EC7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039FA9-475A-42E9-A845-B00ACA38A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3404">
            <a:off x="491580" y="4306569"/>
            <a:ext cx="1136320" cy="113632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17B29D0-B55A-4756-809E-ABB27A290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4652" y="328613"/>
            <a:ext cx="331910" cy="30173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6402A8C-AC9F-416A-8592-1F0C786FE4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3978">
            <a:off x="10434169" y="2294310"/>
            <a:ext cx="412349" cy="41234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25101" y="852257"/>
            <a:ext cx="5283435" cy="30777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r>
              <a:rPr lang="en-US" sz="2000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24xx, 3400, 37xx</a:t>
            </a:r>
            <a:endParaRPr lang="ru-RU" sz="2000" dirty="0">
              <a:solidFill>
                <a:srgbClr val="275EC7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1082" y="2277279"/>
            <a:ext cx="4671485" cy="446276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r>
              <a:rPr lang="en-US" sz="200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Stacking improvements</a:t>
            </a:r>
          </a:p>
          <a:p>
            <a:endParaRPr lang="en-US" sz="900" dirty="0">
              <a:solidFill>
                <a:srgbClr val="275EC7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20D181-ED1D-4E6E-8AC2-3BFEF0E90126}"/>
              </a:ext>
            </a:extLst>
          </p:cNvPr>
          <p:cNvSpPr txBox="1"/>
          <p:nvPr/>
        </p:nvSpPr>
        <p:spPr>
          <a:xfrm>
            <a:off x="3631082" y="2710680"/>
            <a:ext cx="5283435" cy="2046714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 marL="180000" indent="-180000">
              <a:spcAft>
                <a:spcPts val="600"/>
              </a:spcAft>
              <a:buSzPct val="60000"/>
              <a:buBlip>
                <a:blip r:embed="rId7"/>
              </a:buBlip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OSPF</a:t>
            </a:r>
            <a:endParaRPr lang="ru-RU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180000" lvl="0" indent="-180000">
              <a:spcAft>
                <a:spcPts val="600"/>
              </a:spcAft>
              <a:buSzPct val="60000"/>
              <a:buBlip>
                <a:blip r:embed="rId7"/>
              </a:buBlip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Dot</a:t>
            </a:r>
            <a:r>
              <a:rPr lang="ru-RU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1</a:t>
            </a: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x</a:t>
            </a:r>
          </a:p>
          <a:p>
            <a:pPr marL="180000" lvl="0" indent="-180000">
              <a:spcAft>
                <a:spcPts val="600"/>
              </a:spcAft>
              <a:buSzPct val="60000"/>
              <a:buBlip>
                <a:blip r:embed="rId7"/>
              </a:buBlip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RPVST</a:t>
            </a:r>
          </a:p>
          <a:p>
            <a:pPr marL="180000" lvl="0" indent="-180000">
              <a:spcAft>
                <a:spcPts val="600"/>
              </a:spcAft>
              <a:buSzPct val="60000"/>
              <a:buBlip>
                <a:blip r:embed="rId7"/>
              </a:buBlip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Serial number output for all units via CLI</a:t>
            </a:r>
            <a:endParaRPr lang="ru-RU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180000" lvl="0" indent="-180000">
              <a:spcAft>
                <a:spcPts val="600"/>
              </a:spcAft>
              <a:buSzPct val="60000"/>
              <a:buBlip>
                <a:blip r:embed="rId7"/>
              </a:buBlip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Aggregation of stack ports into a stack LAG</a:t>
            </a:r>
            <a:endParaRPr lang="ru-RU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180000" lvl="0" indent="-180000">
              <a:spcAft>
                <a:spcPts val="600"/>
              </a:spcAft>
              <a:buSzPct val="60000"/>
              <a:buBlip>
                <a:blip r:embed="rId7"/>
              </a:buBlip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Binding table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304132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107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EE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64C6F55-AB69-4211-A096-B8FE4DF32FA4}"/>
              </a:ext>
            </a:extLst>
          </p:cNvPr>
          <p:cNvSpPr/>
          <p:nvPr/>
        </p:nvSpPr>
        <p:spPr>
          <a:xfrm>
            <a:off x="3276600" y="4753896"/>
            <a:ext cx="5362575" cy="1154444"/>
          </a:xfrm>
          <a:prstGeom prst="roundRect">
            <a:avLst>
              <a:gd name="adj" fmla="val 17272"/>
            </a:avLst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AD764D2-8A5E-49FD-A8C5-503E67B19DF6}"/>
              </a:ext>
            </a:extLst>
          </p:cNvPr>
          <p:cNvGrpSpPr/>
          <p:nvPr/>
        </p:nvGrpSpPr>
        <p:grpSpPr>
          <a:xfrm>
            <a:off x="3805250" y="5123356"/>
            <a:ext cx="415524" cy="415524"/>
            <a:chOff x="3805250" y="5577458"/>
            <a:chExt cx="598930" cy="598930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BB68D7C4-8872-4EA2-A08E-207CE4B21783}"/>
                </a:ext>
              </a:extLst>
            </p:cNvPr>
            <p:cNvSpPr/>
            <p:nvPr/>
          </p:nvSpPr>
          <p:spPr>
            <a:xfrm>
              <a:off x="3805250" y="5577458"/>
              <a:ext cx="598930" cy="598930"/>
            </a:xfrm>
            <a:prstGeom prst="roundRect">
              <a:avLst>
                <a:gd name="adj" fmla="val 23249"/>
              </a:avLst>
            </a:prstGeom>
            <a:solidFill>
              <a:srgbClr val="2761C7"/>
            </a:solidFill>
            <a:ln>
              <a:solidFill>
                <a:srgbClr val="E3E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E020B9CF-72A3-4C92-A5C4-70BBF6DDA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3492" y="5690011"/>
              <a:ext cx="373824" cy="373824"/>
            </a:xfrm>
            <a:prstGeom prst="rect">
              <a:avLst/>
            </a:prstGeom>
          </p:spPr>
        </p:pic>
      </p:grpSp>
      <p:sp>
        <p:nvSpPr>
          <p:cNvPr id="146" name="Google Shape;146;p5"/>
          <p:cNvSpPr txBox="1"/>
          <p:nvPr/>
        </p:nvSpPr>
        <p:spPr>
          <a:xfrm>
            <a:off x="18999200" y="4860756"/>
            <a:ext cx="2694194" cy="40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FACC6C3-A688-4369-94D6-08ABB49D256E}"/>
              </a:ext>
            </a:extLst>
          </p:cNvPr>
          <p:cNvSpPr/>
          <p:nvPr/>
        </p:nvSpPr>
        <p:spPr>
          <a:xfrm>
            <a:off x="4416372" y="4980836"/>
            <a:ext cx="3359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275EC7"/>
              </a:buClr>
              <a:buSzPct val="130000"/>
              <a:defRPr/>
            </a:pPr>
            <a:r>
              <a:rPr lang="en-US" sz="140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Release</a:t>
            </a:r>
            <a:r>
              <a:rPr lang="ru-RU" sz="140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10.4.3 </a:t>
            </a:r>
            <a:r>
              <a:rPr lang="en-US" sz="140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Stable includes all the scheduled updates and is available for early adopters by </a:t>
            </a:r>
            <a:r>
              <a:rPr lang="ru-RU" sz="1400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30.09.2025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EAEFE7B-3F8D-4501-BAEF-31595C4535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4652" y="328613"/>
            <a:ext cx="331910" cy="301736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A2E7739-2DD8-415F-8FA9-5B2CAF5D6F47}"/>
              </a:ext>
            </a:extLst>
          </p:cNvPr>
          <p:cNvSpPr txBox="1">
            <a:spLocks/>
          </p:cNvSpPr>
          <p:nvPr/>
        </p:nvSpPr>
        <p:spPr>
          <a:xfrm>
            <a:off x="306846" y="243522"/>
            <a:ext cx="6396469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300" spc="-1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ISS OS – Goals for Q3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C01C9D-D9FE-495B-A47A-A7F4954FFDD3}"/>
              </a:ext>
            </a:extLst>
          </p:cNvPr>
          <p:cNvSpPr txBox="1"/>
          <p:nvPr/>
        </p:nvSpPr>
        <p:spPr>
          <a:xfrm>
            <a:off x="325101" y="852257"/>
            <a:ext cx="5283435" cy="30777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r>
              <a:rPr lang="en-US" sz="2000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24xx, 3400, 37xx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FCC58D4-0C76-44C9-A81A-2969FC4A3C53}"/>
              </a:ext>
            </a:extLst>
          </p:cNvPr>
          <p:cNvSpPr/>
          <p:nvPr/>
        </p:nvSpPr>
        <p:spPr>
          <a:xfrm>
            <a:off x="3276600" y="1828801"/>
            <a:ext cx="5362575" cy="2736256"/>
          </a:xfrm>
          <a:prstGeom prst="roundRect">
            <a:avLst>
              <a:gd name="adj" fmla="val 63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19CCAF-619A-4912-A404-D09A83AA8D0F}"/>
              </a:ext>
            </a:extLst>
          </p:cNvPr>
          <p:cNvSpPr txBox="1"/>
          <p:nvPr/>
        </p:nvSpPr>
        <p:spPr>
          <a:xfrm>
            <a:off x="3805250" y="2277279"/>
            <a:ext cx="4650853" cy="30777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r>
              <a:rPr lang="en-US" sz="200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Further stacking improvements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767C94-16F1-43E4-80A4-F9E263529D6C}"/>
              </a:ext>
            </a:extLst>
          </p:cNvPr>
          <p:cNvSpPr txBox="1"/>
          <p:nvPr/>
        </p:nvSpPr>
        <p:spPr>
          <a:xfrm>
            <a:off x="3805251" y="2709623"/>
            <a:ext cx="4726354" cy="1338828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 marL="180000" indent="-180000">
              <a:spcAft>
                <a:spcPts val="600"/>
              </a:spcAft>
              <a:buSzPct val="60000"/>
              <a:buBlip>
                <a:blip r:embed="rId6"/>
              </a:buBlip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Dying Gasp</a:t>
            </a:r>
          </a:p>
          <a:p>
            <a:pPr marL="180000" indent="-180000">
              <a:spcAft>
                <a:spcPts val="600"/>
              </a:spcAft>
              <a:buSzPct val="60000"/>
              <a:buBlip>
                <a:blip r:embed="rId6"/>
              </a:buBlip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VLAN translation</a:t>
            </a:r>
          </a:p>
          <a:p>
            <a:pPr marL="180000" indent="-180000">
              <a:spcAft>
                <a:spcPts val="600"/>
              </a:spcAft>
              <a:buSzPct val="60000"/>
              <a:buBlip>
                <a:blip r:embed="rId6"/>
              </a:buBlip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Port ingress/egress rate limit</a:t>
            </a:r>
            <a:endParaRPr lang="ru-RU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180000" indent="-180000">
              <a:spcAft>
                <a:spcPts val="600"/>
              </a:spcAft>
              <a:buSzPct val="60000"/>
              <a:buBlip>
                <a:blip r:embed="rId6"/>
              </a:buBlip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EOAM (EEE 802.3ah)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1A3B19-3D4A-4BC8-B1DC-20F39219A8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6596" flipH="1">
            <a:off x="10462501" y="4306569"/>
            <a:ext cx="1136320" cy="113632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852DDD2-92A8-4221-9173-E83A957016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6022" flipH="1">
            <a:off x="585703" y="2294310"/>
            <a:ext cx="412349" cy="41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2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8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3EEFF"/>
              </a:solidFill>
            </a:endParaRPr>
          </a:p>
        </p:txBody>
      </p:sp>
      <p:sp>
        <p:nvSpPr>
          <p:cNvPr id="38" name="Овал 12">
            <a:extLst>
              <a:ext uri="{FF2B5EF4-FFF2-40B4-BE49-F238E27FC236}">
                <a16:creationId xmlns:a16="http://schemas.microsoft.com/office/drawing/2014/main" id="{3C2D038E-67C7-4659-B2AE-31053A09FE6A}"/>
              </a:ext>
            </a:extLst>
          </p:cNvPr>
          <p:cNvSpPr/>
          <p:nvPr/>
        </p:nvSpPr>
        <p:spPr>
          <a:xfrm rot="5400000" flipH="1">
            <a:off x="3674698" y="-1001690"/>
            <a:ext cx="4665111" cy="14483268"/>
          </a:xfrm>
          <a:prstGeom prst="ellipse">
            <a:avLst/>
          </a:prstGeom>
          <a:gradFill>
            <a:gsLst>
              <a:gs pos="0">
                <a:schemeClr val="bg1">
                  <a:alpha val="21000"/>
                </a:schemeClr>
              </a:gs>
              <a:gs pos="37000">
                <a:srgbClr val="E3EEFF"/>
              </a:gs>
              <a:gs pos="63000">
                <a:srgbClr val="C9DEFF"/>
              </a:gs>
              <a:gs pos="100000">
                <a:srgbClr val="E3EEFF">
                  <a:alpha val="91000"/>
                </a:srgbClr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9AC50453-FF66-4965-A77E-12C5F904447E}"/>
              </a:ext>
            </a:extLst>
          </p:cNvPr>
          <p:cNvSpPr/>
          <p:nvPr/>
        </p:nvSpPr>
        <p:spPr>
          <a:xfrm>
            <a:off x="4681503" y="4229503"/>
            <a:ext cx="2828993" cy="1775714"/>
          </a:xfrm>
          <a:prstGeom prst="roundRect">
            <a:avLst>
              <a:gd name="adj" fmla="val 117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17B29D0-B55A-4756-809E-ABB27A290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4652" y="328613"/>
            <a:ext cx="331910" cy="3017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63001" y="4914301"/>
            <a:ext cx="2111015" cy="723275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 marL="180000" indent="-180000">
              <a:spcAft>
                <a:spcPts val="600"/>
              </a:spcAft>
              <a:buClr>
                <a:srgbClr val="275EC7"/>
              </a:buClr>
              <a:buSzPct val="60000"/>
              <a:buBlip>
                <a:blip r:embed="rId5"/>
              </a:buBlip>
            </a:pPr>
            <a:r>
              <a:rPr lang="en-US" spc="-4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Bugfixes</a:t>
            </a:r>
            <a:endParaRPr lang="ru-RU" spc="-40" dirty="0">
              <a:solidFill>
                <a:srgbClr val="000000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180000" indent="-180000">
              <a:spcAft>
                <a:spcPts val="600"/>
              </a:spcAft>
              <a:buClr>
                <a:srgbClr val="275EC7"/>
              </a:buClr>
              <a:buSzPct val="60000"/>
              <a:buBlip>
                <a:blip r:embed="rId5"/>
              </a:buBlip>
            </a:pPr>
            <a:r>
              <a:rPr lang="en-US" spc="-4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Minor updates</a:t>
            </a:r>
            <a:endParaRPr lang="ru-RU" spc="-40" dirty="0">
              <a:solidFill>
                <a:srgbClr val="000000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CD98F73-152C-41E0-9234-9F30B2D02CF1}"/>
              </a:ext>
            </a:extLst>
          </p:cNvPr>
          <p:cNvSpPr txBox="1">
            <a:spLocks/>
          </p:cNvSpPr>
          <p:nvPr/>
        </p:nvSpPr>
        <p:spPr>
          <a:xfrm>
            <a:off x="306846" y="243522"/>
            <a:ext cx="6396469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300" spc="-1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ROS4 OS – General roadmap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B4E83E-08B1-486D-9DEE-15A4E6200150}"/>
              </a:ext>
            </a:extLst>
          </p:cNvPr>
          <p:cNvSpPr txBox="1"/>
          <p:nvPr/>
        </p:nvSpPr>
        <p:spPr>
          <a:xfrm>
            <a:off x="325101" y="852257"/>
            <a:ext cx="5283435" cy="30777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r>
              <a:rPr lang="en-US" sz="2000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23xx, 33xx, 35xx, 5324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7E793B-C489-4329-A87D-366D3509B2AF}"/>
              </a:ext>
            </a:extLst>
          </p:cNvPr>
          <p:cNvSpPr txBox="1"/>
          <p:nvPr/>
        </p:nvSpPr>
        <p:spPr>
          <a:xfrm>
            <a:off x="8830750" y="3006859"/>
            <a:ext cx="1347485" cy="276999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spcAft>
                <a:spcPts val="600"/>
              </a:spcAft>
              <a:buClr>
                <a:srgbClr val="275EC7"/>
              </a:buClr>
              <a:buSzPct val="60000"/>
            </a:pPr>
            <a:r>
              <a:rPr lang="en-US" spc="-4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Patches only</a:t>
            </a:r>
            <a:endParaRPr lang="ru-RU" spc="-40" dirty="0">
              <a:solidFill>
                <a:srgbClr val="000000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21E273-C560-482C-9231-ADBB3EFAE965}"/>
              </a:ext>
            </a:extLst>
          </p:cNvPr>
          <p:cNvSpPr txBox="1"/>
          <p:nvPr/>
        </p:nvSpPr>
        <p:spPr>
          <a:xfrm>
            <a:off x="8830750" y="2411389"/>
            <a:ext cx="1568699" cy="276999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spcAft>
                <a:spcPts val="600"/>
              </a:spcAft>
              <a:buClr>
                <a:srgbClr val="275EC7"/>
              </a:buClr>
              <a:buSzPct val="60000"/>
            </a:pPr>
            <a:r>
              <a:rPr lang="en-US" spc="-40" dirty="0">
                <a:solidFill>
                  <a:srgbClr val="275EC7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2028 onwards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F41F45B6-D6F4-47E4-A8F3-3A736CA03621}"/>
              </a:ext>
            </a:extLst>
          </p:cNvPr>
          <p:cNvCxnSpPr/>
          <p:nvPr/>
        </p:nvCxnSpPr>
        <p:spPr>
          <a:xfrm>
            <a:off x="-101600" y="2827314"/>
            <a:ext cx="12395200" cy="0"/>
          </a:xfrm>
          <a:prstGeom prst="line">
            <a:avLst/>
          </a:prstGeom>
          <a:ln w="19050">
            <a:solidFill>
              <a:srgbClr val="275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617B043-1126-4FC8-91EB-58371B318078}"/>
              </a:ext>
            </a:extLst>
          </p:cNvPr>
          <p:cNvSpPr txBox="1"/>
          <p:nvPr/>
        </p:nvSpPr>
        <p:spPr>
          <a:xfrm>
            <a:off x="6496119" y="3006859"/>
            <a:ext cx="1641475" cy="276999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spcAft>
                <a:spcPts val="600"/>
              </a:spcAft>
              <a:buClr>
                <a:srgbClr val="275EC7"/>
              </a:buClr>
              <a:buSzPct val="60000"/>
            </a:pPr>
            <a:r>
              <a:rPr lang="en-US" spc="-4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1 major release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DE7ECF-1BB2-4787-8055-A0BC50CB3DA8}"/>
              </a:ext>
            </a:extLst>
          </p:cNvPr>
          <p:cNvSpPr txBox="1"/>
          <p:nvPr/>
        </p:nvSpPr>
        <p:spPr>
          <a:xfrm>
            <a:off x="6496119" y="2411389"/>
            <a:ext cx="518091" cy="276999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spcAft>
                <a:spcPts val="600"/>
              </a:spcAft>
              <a:buClr>
                <a:srgbClr val="275EC7"/>
              </a:buClr>
              <a:buSzPct val="60000"/>
            </a:pPr>
            <a:r>
              <a:rPr lang="en-US" spc="-40" dirty="0">
                <a:solidFill>
                  <a:srgbClr val="275EC7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2027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C6D592-92FA-4212-A721-E713598852F9}"/>
              </a:ext>
            </a:extLst>
          </p:cNvPr>
          <p:cNvSpPr txBox="1"/>
          <p:nvPr/>
        </p:nvSpPr>
        <p:spPr>
          <a:xfrm>
            <a:off x="4054407" y="3006859"/>
            <a:ext cx="1748556" cy="276999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spcAft>
                <a:spcPts val="600"/>
              </a:spcAft>
              <a:buClr>
                <a:srgbClr val="275EC7"/>
              </a:buClr>
              <a:buSzPct val="60000"/>
            </a:pPr>
            <a:r>
              <a:rPr lang="en-US" spc="-4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2 major releases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25028A-0575-4E16-A0E7-207FB5FF4AAA}"/>
              </a:ext>
            </a:extLst>
          </p:cNvPr>
          <p:cNvSpPr txBox="1"/>
          <p:nvPr/>
        </p:nvSpPr>
        <p:spPr>
          <a:xfrm>
            <a:off x="4054407" y="2411389"/>
            <a:ext cx="518091" cy="276999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spcAft>
                <a:spcPts val="600"/>
              </a:spcAft>
              <a:buClr>
                <a:srgbClr val="275EC7"/>
              </a:buClr>
              <a:buSzPct val="60000"/>
            </a:pPr>
            <a:r>
              <a:rPr lang="en-US" spc="-40" dirty="0">
                <a:solidFill>
                  <a:srgbClr val="275EC7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2026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0987C1-16A3-4EB7-B174-CD9F7A67A6A3}"/>
              </a:ext>
            </a:extLst>
          </p:cNvPr>
          <p:cNvSpPr txBox="1"/>
          <p:nvPr/>
        </p:nvSpPr>
        <p:spPr>
          <a:xfrm>
            <a:off x="1595703" y="3006859"/>
            <a:ext cx="1765548" cy="276999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spcAft>
                <a:spcPts val="600"/>
              </a:spcAft>
              <a:buClr>
                <a:srgbClr val="275EC7"/>
              </a:buClr>
              <a:buSzPct val="60000"/>
            </a:pPr>
            <a:r>
              <a:rPr lang="en-US" spc="-4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1 release (4.0.26)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D98A6F-E519-4059-9F97-6AA38AE7B46F}"/>
              </a:ext>
            </a:extLst>
          </p:cNvPr>
          <p:cNvSpPr txBox="1"/>
          <p:nvPr/>
        </p:nvSpPr>
        <p:spPr>
          <a:xfrm>
            <a:off x="1595703" y="2411389"/>
            <a:ext cx="518091" cy="276999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>
              <a:spcAft>
                <a:spcPts val="600"/>
              </a:spcAft>
              <a:buClr>
                <a:srgbClr val="275EC7"/>
              </a:buClr>
              <a:buSzPct val="60000"/>
            </a:pPr>
            <a:r>
              <a:rPr lang="en-US" spc="-40" dirty="0">
                <a:solidFill>
                  <a:srgbClr val="275EC7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2025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5C94BB-03F3-4E96-8CE7-564F7A419604}"/>
              </a:ext>
            </a:extLst>
          </p:cNvPr>
          <p:cNvSpPr txBox="1"/>
          <p:nvPr/>
        </p:nvSpPr>
        <p:spPr>
          <a:xfrm>
            <a:off x="5063002" y="4531007"/>
            <a:ext cx="1710896" cy="369332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>
              <a:spcAft>
                <a:spcPts val="600"/>
              </a:spcAft>
              <a:buClr>
                <a:srgbClr val="275EC7"/>
              </a:buClr>
              <a:buSzPct val="60000"/>
            </a:pPr>
            <a:r>
              <a:rPr lang="en-US" spc="-4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Release goals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36B4770-471F-484A-A74B-65384D7B7643}"/>
              </a:ext>
            </a:extLst>
          </p:cNvPr>
          <p:cNvSpPr/>
          <p:nvPr/>
        </p:nvSpPr>
        <p:spPr>
          <a:xfrm>
            <a:off x="1595703" y="2786525"/>
            <a:ext cx="83788" cy="83788"/>
          </a:xfrm>
          <a:prstGeom prst="ellipse">
            <a:avLst/>
          </a:prstGeom>
          <a:solidFill>
            <a:srgbClr val="275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F899828B-1CC1-46EB-B6F9-015FA0F226F7}"/>
              </a:ext>
            </a:extLst>
          </p:cNvPr>
          <p:cNvSpPr/>
          <p:nvPr/>
        </p:nvSpPr>
        <p:spPr>
          <a:xfrm>
            <a:off x="4054407" y="2786525"/>
            <a:ext cx="83788" cy="83788"/>
          </a:xfrm>
          <a:prstGeom prst="ellipse">
            <a:avLst/>
          </a:prstGeom>
          <a:solidFill>
            <a:srgbClr val="275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7B5F2520-B24E-4485-93F6-F7620C4C93B8}"/>
              </a:ext>
            </a:extLst>
          </p:cNvPr>
          <p:cNvSpPr/>
          <p:nvPr/>
        </p:nvSpPr>
        <p:spPr>
          <a:xfrm>
            <a:off x="6496119" y="2786525"/>
            <a:ext cx="83788" cy="83788"/>
          </a:xfrm>
          <a:prstGeom prst="ellipse">
            <a:avLst/>
          </a:prstGeom>
          <a:solidFill>
            <a:srgbClr val="275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75669D3-C4A7-49B5-828A-EAA031BE9B49}"/>
              </a:ext>
            </a:extLst>
          </p:cNvPr>
          <p:cNvSpPr/>
          <p:nvPr/>
        </p:nvSpPr>
        <p:spPr>
          <a:xfrm>
            <a:off x="8830750" y="2786525"/>
            <a:ext cx="83788" cy="83788"/>
          </a:xfrm>
          <a:prstGeom prst="ellipse">
            <a:avLst/>
          </a:prstGeom>
          <a:solidFill>
            <a:srgbClr val="275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0E8ABFF-49A8-4770-8013-9516D538FE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6996" flipH="1">
            <a:off x="991880" y="4630621"/>
            <a:ext cx="412349" cy="41234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47F42C3-56D6-4A13-BC95-41C8B6FBA6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7696" flipH="1">
            <a:off x="9095444" y="1197363"/>
            <a:ext cx="273506" cy="2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5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84"/>
          <p:cNvSpPr/>
          <p:nvPr/>
        </p:nvSpPr>
        <p:spPr>
          <a:xfrm>
            <a:off x="0" y="2441"/>
            <a:ext cx="12192000" cy="6858000"/>
          </a:xfrm>
          <a:prstGeom prst="rect">
            <a:avLst/>
          </a:prstGeom>
          <a:solidFill>
            <a:srgbClr val="E3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3EEFF"/>
              </a:solidFill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A372201-CC95-4B27-939F-C1D20B06AA16}"/>
              </a:ext>
            </a:extLst>
          </p:cNvPr>
          <p:cNvSpPr/>
          <p:nvPr/>
        </p:nvSpPr>
        <p:spPr>
          <a:xfrm>
            <a:off x="3276600" y="4162792"/>
            <a:ext cx="5638800" cy="1154444"/>
          </a:xfrm>
          <a:prstGeom prst="roundRect">
            <a:avLst>
              <a:gd name="adj" fmla="val 17272"/>
            </a:avLst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17B29D0-B55A-4756-809E-ABB27A290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4652" y="328613"/>
            <a:ext cx="331910" cy="301736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42899F9D-3E2E-4C53-8B7D-2EB8C76AE672}"/>
              </a:ext>
            </a:extLst>
          </p:cNvPr>
          <p:cNvSpPr txBox="1">
            <a:spLocks/>
          </p:cNvSpPr>
          <p:nvPr/>
        </p:nvSpPr>
        <p:spPr>
          <a:xfrm>
            <a:off x="306846" y="243522"/>
            <a:ext cx="6396469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300" spc="-1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ROS6 OS – Goals for Q2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5C1961-3117-4F82-A799-478050A54213}"/>
              </a:ext>
            </a:extLst>
          </p:cNvPr>
          <p:cNvSpPr txBox="1"/>
          <p:nvPr/>
        </p:nvSpPr>
        <p:spPr>
          <a:xfrm>
            <a:off x="325101" y="852257"/>
            <a:ext cx="5283435" cy="30777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r>
              <a:rPr lang="pt-BR" sz="2000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2300, 3300, 5332A, 5400, 5500, 56-57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93A970F-542D-4655-921E-1C2D29FE156A}"/>
              </a:ext>
            </a:extLst>
          </p:cNvPr>
          <p:cNvGrpSpPr/>
          <p:nvPr/>
        </p:nvGrpSpPr>
        <p:grpSpPr>
          <a:xfrm>
            <a:off x="3695145" y="4495465"/>
            <a:ext cx="482046" cy="482046"/>
            <a:chOff x="3805250" y="5577458"/>
            <a:chExt cx="598930" cy="598930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84C8391E-64E9-4EBE-A0E6-894E6C778D87}"/>
                </a:ext>
              </a:extLst>
            </p:cNvPr>
            <p:cNvSpPr/>
            <p:nvPr/>
          </p:nvSpPr>
          <p:spPr>
            <a:xfrm>
              <a:off x="3805250" y="5577458"/>
              <a:ext cx="598930" cy="598930"/>
            </a:xfrm>
            <a:prstGeom prst="roundRect">
              <a:avLst>
                <a:gd name="adj" fmla="val 23249"/>
              </a:avLst>
            </a:prstGeom>
            <a:solidFill>
              <a:srgbClr val="2761C7"/>
            </a:solidFill>
            <a:ln>
              <a:solidFill>
                <a:srgbClr val="E3E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67EF04EA-23C2-4719-80F9-01945BBAC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3492" y="5705791"/>
              <a:ext cx="373823" cy="373823"/>
            </a:xfrm>
            <a:prstGeom prst="rect">
              <a:avLst/>
            </a:prstGeom>
          </p:spPr>
        </p:pic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75DCE31-4BC6-480D-A6F6-C9AF903C56FE}"/>
              </a:ext>
            </a:extLst>
          </p:cNvPr>
          <p:cNvSpPr/>
          <p:nvPr/>
        </p:nvSpPr>
        <p:spPr>
          <a:xfrm>
            <a:off x="4214187" y="4441617"/>
            <a:ext cx="3370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275EC7"/>
              </a:buClr>
              <a:buSzPct val="130000"/>
              <a:defRPr/>
            </a:pPr>
            <a:r>
              <a:rPr lang="en-US" sz="160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NSF L2 functionality is available for testing in v6.6.8.</a:t>
            </a:r>
            <a:r>
              <a:rPr lang="ru-RU" sz="160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8</a:t>
            </a:r>
            <a:endParaRPr lang="en-US" sz="1600" dirty="0">
              <a:solidFill>
                <a:srgbClr val="000000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B06FEE99-9D93-4DA4-A5C4-FA014B890CFF}"/>
              </a:ext>
            </a:extLst>
          </p:cNvPr>
          <p:cNvSpPr/>
          <p:nvPr/>
        </p:nvSpPr>
        <p:spPr>
          <a:xfrm>
            <a:off x="3276600" y="2294557"/>
            <a:ext cx="5638800" cy="1727200"/>
          </a:xfrm>
          <a:prstGeom prst="roundRect">
            <a:avLst>
              <a:gd name="adj" fmla="val 147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353337-F2B5-4399-9EE7-18DC8DFB88F1}"/>
              </a:ext>
            </a:extLst>
          </p:cNvPr>
          <p:cNvSpPr txBox="1"/>
          <p:nvPr/>
        </p:nvSpPr>
        <p:spPr>
          <a:xfrm>
            <a:off x="3695145" y="2714417"/>
            <a:ext cx="5220255" cy="923330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>
              <a:spcAft>
                <a:spcPts val="600"/>
              </a:spcAft>
              <a:buSzPct val="60000"/>
            </a:pPr>
            <a:r>
              <a:rPr lang="en-US" sz="200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NSF L2 </a:t>
            </a:r>
            <a:r>
              <a:rPr lang="ru-RU" sz="20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(</a:t>
            </a:r>
            <a:r>
              <a:rPr lang="en-US" sz="20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all stackable models) implementation started at the beginning of 2025 with the stabilization phase in Q2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44729D-A8B5-4389-835D-55F2731999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0357" flipV="1">
            <a:off x="957032" y="2879212"/>
            <a:ext cx="470400" cy="4704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D1E3B6-F1EC-45DB-9544-67CF297B28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61233" flipV="1">
            <a:off x="10415759" y="4161657"/>
            <a:ext cx="275881" cy="27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6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84"/>
          <p:cNvSpPr/>
          <p:nvPr/>
        </p:nvSpPr>
        <p:spPr>
          <a:xfrm>
            <a:off x="0" y="2441"/>
            <a:ext cx="12192000" cy="6858000"/>
          </a:xfrm>
          <a:prstGeom prst="rect">
            <a:avLst/>
          </a:prstGeom>
          <a:solidFill>
            <a:srgbClr val="E3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3EEFF"/>
              </a:solidFill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17B29D0-B55A-4756-809E-ABB27A290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4652" y="328613"/>
            <a:ext cx="331910" cy="301736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4FDEAB8-EE08-47C3-B194-B1896D54C967}"/>
              </a:ext>
            </a:extLst>
          </p:cNvPr>
          <p:cNvSpPr txBox="1">
            <a:spLocks/>
          </p:cNvSpPr>
          <p:nvPr/>
        </p:nvSpPr>
        <p:spPr>
          <a:xfrm>
            <a:off x="306846" y="243522"/>
            <a:ext cx="6396469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300" spc="-1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ROS6 OS – Goals for Q2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2C5E82-561B-444A-B706-6C8F409EF8E4}"/>
              </a:ext>
            </a:extLst>
          </p:cNvPr>
          <p:cNvSpPr txBox="1"/>
          <p:nvPr/>
        </p:nvSpPr>
        <p:spPr>
          <a:xfrm>
            <a:off x="325101" y="852257"/>
            <a:ext cx="5283435" cy="30777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r>
              <a:rPr lang="pt-BR" sz="2000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2300, 3300, 5332A, 5400, 5500, 56-57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0507EAC-D225-4792-82E6-1AC7D5C360CE}"/>
              </a:ext>
            </a:extLst>
          </p:cNvPr>
          <p:cNvSpPr/>
          <p:nvPr/>
        </p:nvSpPr>
        <p:spPr>
          <a:xfrm>
            <a:off x="2538818" y="2140780"/>
            <a:ext cx="6962991" cy="1844811"/>
          </a:xfrm>
          <a:prstGeom prst="roundRect">
            <a:avLst>
              <a:gd name="adj" fmla="val 93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D67811-8678-4C64-B731-031042CEEFD0}"/>
              </a:ext>
            </a:extLst>
          </p:cNvPr>
          <p:cNvSpPr txBox="1"/>
          <p:nvPr/>
        </p:nvSpPr>
        <p:spPr>
          <a:xfrm>
            <a:off x="3040092" y="2508024"/>
            <a:ext cx="5953789" cy="30777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r>
              <a:rPr lang="en-US" sz="200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Development of Data Center functionality</a:t>
            </a:r>
            <a:endParaRPr lang="en-US" sz="900" dirty="0">
              <a:solidFill>
                <a:srgbClr val="275EC7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1E1EA1-6E63-4C7F-9DA5-99F2368A65A3}"/>
              </a:ext>
            </a:extLst>
          </p:cNvPr>
          <p:cNvSpPr txBox="1"/>
          <p:nvPr/>
        </p:nvSpPr>
        <p:spPr>
          <a:xfrm>
            <a:off x="3040092" y="3018437"/>
            <a:ext cx="5725233" cy="553998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 marL="180000" indent="-180000">
              <a:spcAft>
                <a:spcPts val="1200"/>
              </a:spcAft>
              <a:buSzPct val="60000"/>
              <a:buBlip>
                <a:blip r:embed="rId5"/>
              </a:buBlip>
            </a:pPr>
            <a:r>
              <a:rPr lang="en-US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PFC</a:t>
            </a: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(Priority-based Flow Control) – development is completed, currently in stabilization phase</a:t>
            </a:r>
          </a:p>
        </p:txBody>
      </p:sp>
      <p:sp>
        <p:nvSpPr>
          <p:cNvPr id="9" name="Прямоугольник: скругленные углы 13">
            <a:extLst>
              <a:ext uri="{FF2B5EF4-FFF2-40B4-BE49-F238E27FC236}">
                <a16:creationId xmlns:a16="http://schemas.microsoft.com/office/drawing/2014/main" id="{7EF8322C-3D20-4A91-B14C-60DFAFAB784D}"/>
              </a:ext>
            </a:extLst>
          </p:cNvPr>
          <p:cNvSpPr/>
          <p:nvPr/>
        </p:nvSpPr>
        <p:spPr>
          <a:xfrm>
            <a:off x="2538820" y="4272377"/>
            <a:ext cx="6962990" cy="1973744"/>
          </a:xfrm>
          <a:prstGeom prst="roundRect">
            <a:avLst>
              <a:gd name="adj" fmla="val 88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B37371-2441-402A-AAEA-116AC30758C3}"/>
              </a:ext>
            </a:extLst>
          </p:cNvPr>
          <p:cNvSpPr txBox="1"/>
          <p:nvPr/>
        </p:nvSpPr>
        <p:spPr>
          <a:xfrm>
            <a:off x="3040092" y="4658560"/>
            <a:ext cx="7270055" cy="30777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r>
              <a:rPr lang="en-US" sz="200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Bringup of the “S” series of industrial switches</a:t>
            </a:r>
            <a:endParaRPr lang="en-US" sz="900" dirty="0">
              <a:solidFill>
                <a:srgbClr val="275EC7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1F79B-5935-426B-9417-03AA8C7C39FF}"/>
              </a:ext>
            </a:extLst>
          </p:cNvPr>
          <p:cNvSpPr txBox="1"/>
          <p:nvPr/>
        </p:nvSpPr>
        <p:spPr>
          <a:xfrm>
            <a:off x="3040093" y="5091961"/>
            <a:ext cx="2744317" cy="630942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 marL="180000" indent="-180000">
              <a:spcAft>
                <a:spcPts val="600"/>
              </a:spcAft>
              <a:buSzPct val="60000"/>
              <a:buBlip>
                <a:blip r:embed="rId5"/>
              </a:buBlip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MES3510S-08P</a:t>
            </a:r>
          </a:p>
          <a:p>
            <a:pPr marL="180000" indent="-180000">
              <a:spcAft>
                <a:spcPts val="600"/>
              </a:spcAft>
              <a:buSzPct val="60000"/>
              <a:buBlip>
                <a:blip r:embed="rId5"/>
              </a:buBlip>
            </a:pPr>
            <a:r>
              <a:rPr lang="en-US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MES3510DS-24F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C02A98-67E7-497F-9F9E-6C8DFFF901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0357" flipV="1">
            <a:off x="10437653" y="2687234"/>
            <a:ext cx="470400" cy="4704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371DF0-2613-4C0A-8911-9D97E68E27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61233" flipV="1">
            <a:off x="706265" y="5683087"/>
            <a:ext cx="275881" cy="27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11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84"/>
          <p:cNvSpPr/>
          <p:nvPr/>
        </p:nvSpPr>
        <p:spPr>
          <a:xfrm>
            <a:off x="0" y="2441"/>
            <a:ext cx="12192000" cy="6858000"/>
          </a:xfrm>
          <a:prstGeom prst="rect">
            <a:avLst/>
          </a:prstGeom>
          <a:solidFill>
            <a:srgbClr val="E3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3EE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039FA9-475A-42E9-A845-B00ACA38A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3404">
            <a:off x="1409756" y="5819434"/>
            <a:ext cx="372617" cy="37261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17B29D0-B55A-4756-809E-ABB27A290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4652" y="328613"/>
            <a:ext cx="331910" cy="30173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4CDC5EA-EFE9-41B5-9DF3-A29AF2A7D0F6}"/>
              </a:ext>
            </a:extLst>
          </p:cNvPr>
          <p:cNvSpPr txBox="1">
            <a:spLocks/>
          </p:cNvSpPr>
          <p:nvPr/>
        </p:nvSpPr>
        <p:spPr>
          <a:xfrm>
            <a:off x="306846" y="243522"/>
            <a:ext cx="6396469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300" spc="-1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ROS6 OS – Goals for Q2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E3EE1F-BAD8-4A24-98CB-797AA3230159}"/>
              </a:ext>
            </a:extLst>
          </p:cNvPr>
          <p:cNvSpPr txBox="1"/>
          <p:nvPr/>
        </p:nvSpPr>
        <p:spPr>
          <a:xfrm>
            <a:off x="325101" y="852257"/>
            <a:ext cx="5283435" cy="30777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r>
              <a:rPr lang="pt-BR" sz="2000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2300, 3300, 5332A, 5400, 5500, 56-57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5E7AD97-AD6E-42BA-9A16-D46A47FD3A0E}"/>
              </a:ext>
            </a:extLst>
          </p:cNvPr>
          <p:cNvSpPr/>
          <p:nvPr/>
        </p:nvSpPr>
        <p:spPr>
          <a:xfrm>
            <a:off x="2626183" y="2015043"/>
            <a:ext cx="6962317" cy="3263900"/>
          </a:xfrm>
          <a:prstGeom prst="roundRect">
            <a:avLst>
              <a:gd name="adj" fmla="val 79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324FE1-98A0-4484-B973-3E1656963565}"/>
              </a:ext>
            </a:extLst>
          </p:cNvPr>
          <p:cNvSpPr txBox="1"/>
          <p:nvPr/>
        </p:nvSpPr>
        <p:spPr>
          <a:xfrm>
            <a:off x="3161182" y="2954772"/>
            <a:ext cx="4671485" cy="276999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r>
              <a:rPr lang="en-US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18 tasks, including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7F5F4-389B-42F5-B4A9-FC85BF23EBB9}"/>
              </a:ext>
            </a:extLst>
          </p:cNvPr>
          <p:cNvSpPr txBox="1"/>
          <p:nvPr/>
        </p:nvSpPr>
        <p:spPr>
          <a:xfrm>
            <a:off x="3161182" y="3338118"/>
            <a:ext cx="5989168" cy="1415772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pPr marL="180000" indent="-180000">
              <a:spcAft>
                <a:spcPts val="1200"/>
              </a:spcAft>
              <a:buSzPct val="60000"/>
              <a:buBlip>
                <a:blip r:embed="rId6"/>
              </a:buBlip>
            </a:pPr>
            <a:r>
              <a:rPr lang="en-US" b="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Stacking support for MES2300-24P and MES2300-48P (following ROS4’s MES2324P and MES2348P)</a:t>
            </a:r>
          </a:p>
          <a:p>
            <a:pPr marL="180000" indent="-180000">
              <a:spcAft>
                <a:spcPts val="1200"/>
              </a:spcAft>
              <a:buSzPct val="60000"/>
              <a:buBlip>
                <a:blip r:embed="rId6"/>
              </a:buBlip>
            </a:pPr>
            <a:r>
              <a:rPr lang="en-US" b="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Loopback Detection per VLAN</a:t>
            </a:r>
          </a:p>
          <a:p>
            <a:pPr marL="180000" indent="-180000">
              <a:spcAft>
                <a:spcPts val="1200"/>
              </a:spcAft>
              <a:buSzPct val="60000"/>
              <a:buBlip>
                <a:blip r:embed="rId6"/>
              </a:buBlip>
            </a:pPr>
            <a:r>
              <a:rPr lang="en-US" b="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IP Source Guard per VLAN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44BEC2-FDB6-438D-8A41-97CC17D43B96}"/>
              </a:ext>
            </a:extLst>
          </p:cNvPr>
          <p:cNvSpPr txBox="1"/>
          <p:nvPr/>
        </p:nvSpPr>
        <p:spPr>
          <a:xfrm>
            <a:off x="3161182" y="2466281"/>
            <a:ext cx="4671485" cy="30777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r>
              <a:rPr lang="en-US" sz="2000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Functionality porting from ROS4</a:t>
            </a:r>
          </a:p>
        </p:txBody>
      </p:sp>
    </p:spTree>
    <p:extLst>
      <p:ext uri="{BB962C8B-B14F-4D97-AF65-F5344CB8AC3E}">
        <p14:creationId xmlns:p14="http://schemas.microsoft.com/office/powerpoint/2010/main" val="124358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107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EE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1C3BEB93-B9CC-4227-9D9E-5EEE466EF91A}"/>
              </a:ext>
            </a:extLst>
          </p:cNvPr>
          <p:cNvSpPr/>
          <p:nvPr/>
        </p:nvSpPr>
        <p:spPr>
          <a:xfrm>
            <a:off x="8099754" y="2103943"/>
            <a:ext cx="3757284" cy="1766814"/>
          </a:xfrm>
          <a:prstGeom prst="roundRect">
            <a:avLst>
              <a:gd name="adj" fmla="val 79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58A36AED-9918-4EDE-A824-5D7C0985C1E5}"/>
              </a:ext>
            </a:extLst>
          </p:cNvPr>
          <p:cNvSpPr/>
          <p:nvPr/>
        </p:nvSpPr>
        <p:spPr>
          <a:xfrm>
            <a:off x="5972389" y="3994874"/>
            <a:ext cx="3757284" cy="1766814"/>
          </a:xfrm>
          <a:prstGeom prst="roundRect">
            <a:avLst>
              <a:gd name="adj" fmla="val 79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A103511C-AA8C-4D70-9E8B-F394308C5CA0}"/>
              </a:ext>
            </a:extLst>
          </p:cNvPr>
          <p:cNvSpPr/>
          <p:nvPr/>
        </p:nvSpPr>
        <p:spPr>
          <a:xfrm>
            <a:off x="347699" y="2103943"/>
            <a:ext cx="3757284" cy="1766814"/>
          </a:xfrm>
          <a:prstGeom prst="roundRect">
            <a:avLst>
              <a:gd name="adj" fmla="val 79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6D00A86A-5660-40B3-A416-8CE3366C7974}"/>
              </a:ext>
            </a:extLst>
          </p:cNvPr>
          <p:cNvSpPr/>
          <p:nvPr/>
        </p:nvSpPr>
        <p:spPr>
          <a:xfrm>
            <a:off x="4220910" y="2103943"/>
            <a:ext cx="3757284" cy="1766814"/>
          </a:xfrm>
          <a:prstGeom prst="roundRect">
            <a:avLst>
              <a:gd name="adj" fmla="val 79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FBC29F34-A6F9-40AA-B42B-7CF5B56A5D8C}"/>
              </a:ext>
            </a:extLst>
          </p:cNvPr>
          <p:cNvSpPr/>
          <p:nvPr/>
        </p:nvSpPr>
        <p:spPr>
          <a:xfrm>
            <a:off x="2093545" y="3994874"/>
            <a:ext cx="3757284" cy="1766814"/>
          </a:xfrm>
          <a:prstGeom prst="roundRect">
            <a:avLst>
              <a:gd name="adj" fmla="val 79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Google Shape;146;p5"/>
          <p:cNvSpPr txBox="1"/>
          <p:nvPr/>
        </p:nvSpPr>
        <p:spPr>
          <a:xfrm>
            <a:off x="18999200" y="4860756"/>
            <a:ext cx="2694194" cy="40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15588252" y="4860756"/>
            <a:ext cx="2975162" cy="40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EAEFE7B-3F8D-4501-BAEF-31595C4535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4652" y="328613"/>
            <a:ext cx="331910" cy="30173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BBA304A-FA1F-4982-8DA4-831136EB4E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0357" flipV="1">
            <a:off x="8765110" y="1194529"/>
            <a:ext cx="470400" cy="470400"/>
          </a:xfrm>
          <a:prstGeom prst="rect">
            <a:avLst/>
          </a:prstGeom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FACC6C3-A688-4369-94D6-08ABB49D256E}"/>
              </a:ext>
            </a:extLst>
          </p:cNvPr>
          <p:cNvSpPr/>
          <p:nvPr/>
        </p:nvSpPr>
        <p:spPr>
          <a:xfrm>
            <a:off x="4482584" y="2422923"/>
            <a:ext cx="3005460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000" indent="-180000">
              <a:spcAft>
                <a:spcPts val="600"/>
              </a:spcAft>
              <a:buClr>
                <a:srgbClr val="275EC7"/>
              </a:buClr>
              <a:buSzPct val="60000"/>
              <a:buBlip>
                <a:blip r:embed="rId6"/>
              </a:buBlip>
              <a:defRPr/>
            </a:pPr>
            <a:r>
              <a:rPr lang="ru-RU" sz="140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NSF L2 </a:t>
            </a:r>
            <a:r>
              <a:rPr lang="en-US" sz="140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release at the end of Q3 in </a:t>
            </a:r>
            <a:r>
              <a:rPr lang="ru-RU" sz="140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ROS 6.6.9</a:t>
            </a:r>
            <a:endParaRPr lang="en-US" sz="1400" dirty="0">
              <a:solidFill>
                <a:srgbClr val="000000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marL="180000" indent="-180000">
              <a:spcAft>
                <a:spcPts val="600"/>
              </a:spcAft>
              <a:buClr>
                <a:srgbClr val="275EC7"/>
              </a:buClr>
              <a:buSzPct val="60000"/>
              <a:buBlip>
                <a:blip r:embed="rId6"/>
              </a:buBlip>
              <a:defRPr/>
            </a:pPr>
            <a:r>
              <a:rPr lang="en-US" sz="140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Start of</a:t>
            </a:r>
            <a:r>
              <a:rPr lang="ru-RU" sz="140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NSF L3</a:t>
            </a:r>
            <a:r>
              <a:rPr lang="en-US" sz="140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implementation, </a:t>
            </a:r>
            <a:br>
              <a:rPr lang="en-US" sz="140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en-US" sz="140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aiming for </a:t>
            </a:r>
            <a:r>
              <a:rPr lang="ru-RU" sz="140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1Q26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4FACC6C3-A688-4369-94D6-08ABB49D256E}"/>
              </a:ext>
            </a:extLst>
          </p:cNvPr>
          <p:cNvSpPr/>
          <p:nvPr/>
        </p:nvSpPr>
        <p:spPr>
          <a:xfrm>
            <a:off x="2355219" y="4283184"/>
            <a:ext cx="3005460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buClr>
                <a:srgbClr val="275EC7"/>
              </a:buClr>
              <a:buSzPct val="130000"/>
              <a:defRPr/>
            </a:pPr>
            <a:r>
              <a:rPr lang="en-US" sz="1400" dirty="0">
                <a:solidFill>
                  <a:srgbClr val="275EC7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HSR/PRP redundancy protocols</a:t>
            </a:r>
            <a:endParaRPr lang="ru-RU" sz="1400" dirty="0">
              <a:solidFill>
                <a:srgbClr val="000000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>
              <a:spcAft>
                <a:spcPts val="600"/>
              </a:spcAft>
              <a:buClr>
                <a:srgbClr val="275EC7"/>
              </a:buClr>
              <a:buSzPct val="130000"/>
              <a:defRPr/>
            </a:pPr>
            <a:r>
              <a:rPr lang="en-US" sz="140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Start of implementation in July aiming for release by 30.09.2025</a:t>
            </a:r>
            <a:endParaRPr lang="ru-RU" sz="1400" dirty="0">
              <a:solidFill>
                <a:srgbClr val="000000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4FACC6C3-A688-4369-94D6-08ABB49D256E}"/>
              </a:ext>
            </a:extLst>
          </p:cNvPr>
          <p:cNvSpPr/>
          <p:nvPr/>
        </p:nvSpPr>
        <p:spPr>
          <a:xfrm>
            <a:off x="609075" y="2422923"/>
            <a:ext cx="255151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buClr>
                <a:srgbClr val="275EC7"/>
              </a:buClr>
              <a:buSzPct val="130000"/>
              <a:defRPr/>
            </a:pPr>
            <a:r>
              <a:rPr lang="en-US" sz="140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MPLS L3VPN</a:t>
            </a:r>
            <a:r>
              <a:rPr lang="ru-RU" sz="140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stabilization </a:t>
            </a:r>
            <a:br>
              <a:rPr lang="en-US" sz="140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en-US" sz="140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in a feature branch and release in version </a:t>
            </a:r>
            <a:r>
              <a:rPr lang="ru-RU" sz="140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6.6.10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4FACC6C3-A688-4369-94D6-08ABB49D256E}"/>
              </a:ext>
            </a:extLst>
          </p:cNvPr>
          <p:cNvSpPr/>
          <p:nvPr/>
        </p:nvSpPr>
        <p:spPr>
          <a:xfrm>
            <a:off x="6242354" y="4283184"/>
            <a:ext cx="3494867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buClr>
                <a:srgbClr val="275EC7"/>
              </a:buClr>
              <a:buSzPct val="130000"/>
              <a:defRPr/>
            </a:pPr>
            <a:r>
              <a:rPr lang="en-US" sz="1400" dirty="0">
                <a:solidFill>
                  <a:srgbClr val="275EC7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Functionality porting from ROS4</a:t>
            </a:r>
            <a:r>
              <a:rPr lang="en-US" sz="1400" dirty="0">
                <a:solidFill>
                  <a:srgbClr val="00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.</a:t>
            </a:r>
            <a:endParaRPr lang="ru-RU" sz="1400" dirty="0">
              <a:solidFill>
                <a:srgbClr val="000000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>
              <a:spcAft>
                <a:spcPts val="600"/>
              </a:spcAft>
              <a:buClr>
                <a:srgbClr val="275EC7"/>
              </a:buClr>
              <a:buSzPct val="130000"/>
              <a:defRPr/>
            </a:pPr>
            <a:r>
              <a:rPr lang="en-US" sz="1400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13 tasks, including</a:t>
            </a:r>
            <a:endParaRPr lang="en-US" sz="1400" dirty="0">
              <a:solidFill>
                <a:srgbClr val="000000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FACC6C3-A688-4369-94D6-08ABB49D256E}"/>
              </a:ext>
            </a:extLst>
          </p:cNvPr>
          <p:cNvSpPr/>
          <p:nvPr/>
        </p:nvSpPr>
        <p:spPr>
          <a:xfrm>
            <a:off x="8369719" y="2422923"/>
            <a:ext cx="2890267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275EC7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rPr>
              <a:t>Data Center functionality</a:t>
            </a:r>
            <a:r>
              <a:rPr lang="ru-RU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PFC is available in version 6.6.9</a:t>
            </a:r>
            <a:endParaRPr lang="ru-RU" sz="1400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3778" y="1697168"/>
            <a:ext cx="5585521" cy="307777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r>
              <a:rPr lang="en-US" sz="1400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Version </a:t>
            </a:r>
            <a:r>
              <a:rPr lang="en-US" sz="1400" b="1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ROS 6.6.9 Release</a:t>
            </a:r>
            <a:r>
              <a:rPr lang="en-US" sz="1400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is available by </a:t>
            </a:r>
            <a:r>
              <a:rPr lang="ru-RU" sz="1400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08.</a:t>
            </a:r>
            <a:r>
              <a:rPr lang="en-US" sz="1400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09.</a:t>
            </a:r>
            <a:r>
              <a:rPr lang="ru-RU" sz="1400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2025</a:t>
            </a: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8882467A-02D3-460A-BFE3-9D163EA8A115}"/>
              </a:ext>
            </a:extLst>
          </p:cNvPr>
          <p:cNvSpPr txBox="1">
            <a:spLocks/>
          </p:cNvSpPr>
          <p:nvPr/>
        </p:nvSpPr>
        <p:spPr>
          <a:xfrm>
            <a:off x="306846" y="243522"/>
            <a:ext cx="6396469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300" spc="-1" dirty="0">
                <a:solidFill>
                  <a:srgbClr val="275EC7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ROS6 OS – Goals for Q3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EDF603-70B2-4519-BDA7-51EF87303090}"/>
              </a:ext>
            </a:extLst>
          </p:cNvPr>
          <p:cNvSpPr txBox="1"/>
          <p:nvPr/>
        </p:nvSpPr>
        <p:spPr>
          <a:xfrm>
            <a:off x="325101" y="852257"/>
            <a:ext cx="5283435" cy="307777"/>
          </a:xfrm>
          <a:prstGeom prst="rect">
            <a:avLst/>
          </a:prstGeom>
          <a:noFill/>
        </p:spPr>
        <p:txBody>
          <a:bodyPr vert="horz" wrap="square" lIns="0" tIns="0" rIns="0" bIns="0" numCol="1" spcCol="0" rtlCol="0" anchor="t" anchorCtr="0">
            <a:spAutoFit/>
          </a:bodyPr>
          <a:lstStyle/>
          <a:p>
            <a:r>
              <a:rPr lang="pt-BR" sz="2000" dirty="0">
                <a:solidFill>
                  <a:srgbClr val="275EC7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2300, 3300, 5332A, 5400, 5500, 56-57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421D228-8F11-4199-B61E-517B0A0CEF7D}"/>
              </a:ext>
            </a:extLst>
          </p:cNvPr>
          <p:cNvSpPr/>
          <p:nvPr/>
        </p:nvSpPr>
        <p:spPr>
          <a:xfrm>
            <a:off x="6242354" y="4816415"/>
            <a:ext cx="34948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000" indent="-180000">
              <a:buClr>
                <a:srgbClr val="275EC7"/>
              </a:buClr>
              <a:buSzPct val="60000"/>
              <a:buBlip>
                <a:blip r:embed="rId6"/>
              </a:buBlip>
              <a:defRPr/>
            </a:pPr>
            <a:r>
              <a:rPr lang="en-US" sz="1200" dirty="0">
                <a:solidFill>
                  <a:srgbClr val="000000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Use of Spanning-tree Guard Loop</a:t>
            </a:r>
          </a:p>
          <a:p>
            <a:pPr marL="180000" indent="-180000">
              <a:buClr>
                <a:srgbClr val="275EC7"/>
              </a:buClr>
              <a:buSzPct val="60000"/>
              <a:buBlip>
                <a:blip r:embed="rId6"/>
              </a:buBlip>
              <a:defRPr/>
            </a:pPr>
            <a:r>
              <a:rPr lang="en-US" sz="1200" dirty="0">
                <a:solidFill>
                  <a:srgbClr val="000000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Route-map for route redistribution</a:t>
            </a:r>
          </a:p>
          <a:p>
            <a:pPr marL="180000" indent="-180000">
              <a:buClr>
                <a:srgbClr val="275EC7"/>
              </a:buClr>
              <a:buSzPct val="60000"/>
              <a:buBlip>
                <a:blip r:embed="rId6"/>
              </a:buBlip>
              <a:defRPr/>
            </a:pPr>
            <a:r>
              <a:rPr lang="en-US" sz="1200" dirty="0">
                <a:solidFill>
                  <a:srgbClr val="000000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Password change via TACACS+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3E85864-A9C4-4BDD-98A5-CA80A3C1A80D}"/>
              </a:ext>
            </a:extLst>
          </p:cNvPr>
          <p:cNvGrpSpPr/>
          <p:nvPr/>
        </p:nvGrpSpPr>
        <p:grpSpPr>
          <a:xfrm>
            <a:off x="9269064" y="5282840"/>
            <a:ext cx="350486" cy="350486"/>
            <a:chOff x="11396429" y="5308240"/>
            <a:chExt cx="350486" cy="350486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85D57AD5-3AB6-46F9-9B6B-109F9854AE44}"/>
                </a:ext>
              </a:extLst>
            </p:cNvPr>
            <p:cNvSpPr/>
            <p:nvPr/>
          </p:nvSpPr>
          <p:spPr>
            <a:xfrm>
              <a:off x="11396429" y="5308240"/>
              <a:ext cx="350486" cy="350486"/>
            </a:xfrm>
            <a:prstGeom prst="roundRect">
              <a:avLst>
                <a:gd name="adj" fmla="val 21397"/>
              </a:avLst>
            </a:prstGeom>
            <a:solidFill>
              <a:srgbClr val="98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720F8C91-D608-41CC-86FE-75F280E0B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755" y="5378442"/>
              <a:ext cx="225322" cy="225322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5CC89BF0-F4B5-44DA-B3B4-63AE244B8591}"/>
              </a:ext>
            </a:extLst>
          </p:cNvPr>
          <p:cNvGrpSpPr/>
          <p:nvPr/>
        </p:nvGrpSpPr>
        <p:grpSpPr>
          <a:xfrm>
            <a:off x="11396429" y="3402725"/>
            <a:ext cx="350486" cy="350486"/>
            <a:chOff x="11396429" y="5308240"/>
            <a:chExt cx="350486" cy="350486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D4A8B7A9-F264-4735-A20E-2449219253BF}"/>
                </a:ext>
              </a:extLst>
            </p:cNvPr>
            <p:cNvSpPr/>
            <p:nvPr/>
          </p:nvSpPr>
          <p:spPr>
            <a:xfrm>
              <a:off x="11396429" y="5308240"/>
              <a:ext cx="350486" cy="350486"/>
            </a:xfrm>
            <a:prstGeom prst="roundRect">
              <a:avLst>
                <a:gd name="adj" fmla="val 21397"/>
              </a:avLst>
            </a:prstGeom>
            <a:solidFill>
              <a:srgbClr val="98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4C36F89C-F0C4-4DB3-A68F-8CE8607F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755" y="5378442"/>
              <a:ext cx="225322" cy="225322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4E644EDA-BD6A-411E-B699-08395D7F1A88}"/>
              </a:ext>
            </a:extLst>
          </p:cNvPr>
          <p:cNvGrpSpPr/>
          <p:nvPr/>
        </p:nvGrpSpPr>
        <p:grpSpPr>
          <a:xfrm>
            <a:off x="5373180" y="5282840"/>
            <a:ext cx="350486" cy="350486"/>
            <a:chOff x="11396429" y="5308240"/>
            <a:chExt cx="350486" cy="350486"/>
          </a:xfrm>
        </p:grpSpPr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id="{15D844F2-D2F7-4164-AF6D-828DC646DFD9}"/>
                </a:ext>
              </a:extLst>
            </p:cNvPr>
            <p:cNvSpPr/>
            <p:nvPr/>
          </p:nvSpPr>
          <p:spPr>
            <a:xfrm>
              <a:off x="11396429" y="5308240"/>
              <a:ext cx="350486" cy="350486"/>
            </a:xfrm>
            <a:prstGeom prst="roundRect">
              <a:avLst>
                <a:gd name="adj" fmla="val 21397"/>
              </a:avLst>
            </a:prstGeom>
            <a:solidFill>
              <a:srgbClr val="98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46F94C65-A43B-455B-9428-ADE02B90A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755" y="5378442"/>
              <a:ext cx="225322" cy="225322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B539C5B8-A5E3-401A-8D6D-83207AB9E47D}"/>
              </a:ext>
            </a:extLst>
          </p:cNvPr>
          <p:cNvGrpSpPr/>
          <p:nvPr/>
        </p:nvGrpSpPr>
        <p:grpSpPr>
          <a:xfrm>
            <a:off x="7500545" y="3402725"/>
            <a:ext cx="350486" cy="350486"/>
            <a:chOff x="11396429" y="5308240"/>
            <a:chExt cx="350486" cy="350486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39F3867E-DCCD-40D4-8025-4EEDFD95BA0E}"/>
                </a:ext>
              </a:extLst>
            </p:cNvPr>
            <p:cNvSpPr/>
            <p:nvPr/>
          </p:nvSpPr>
          <p:spPr>
            <a:xfrm>
              <a:off x="11396429" y="5308240"/>
              <a:ext cx="350486" cy="350486"/>
            </a:xfrm>
            <a:prstGeom prst="roundRect">
              <a:avLst>
                <a:gd name="adj" fmla="val 21397"/>
              </a:avLst>
            </a:prstGeom>
            <a:solidFill>
              <a:srgbClr val="98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C97CC870-4E29-43DE-9650-31CE28AB4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755" y="5378442"/>
              <a:ext cx="225322" cy="225322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ECC406A-65AF-48C1-ADFC-BB7612CDCDDE}"/>
              </a:ext>
            </a:extLst>
          </p:cNvPr>
          <p:cNvGrpSpPr/>
          <p:nvPr/>
        </p:nvGrpSpPr>
        <p:grpSpPr>
          <a:xfrm>
            <a:off x="3627615" y="3402725"/>
            <a:ext cx="350486" cy="350486"/>
            <a:chOff x="11396429" y="5308240"/>
            <a:chExt cx="350486" cy="350486"/>
          </a:xfrm>
        </p:grpSpPr>
        <p:sp>
          <p:nvSpPr>
            <p:cNvPr id="96" name="Прямоугольник: скругленные углы 95">
              <a:extLst>
                <a:ext uri="{FF2B5EF4-FFF2-40B4-BE49-F238E27FC236}">
                  <a16:creationId xmlns:a16="http://schemas.microsoft.com/office/drawing/2014/main" id="{08C8C478-1CA6-410E-8E44-7A519483C5DD}"/>
                </a:ext>
              </a:extLst>
            </p:cNvPr>
            <p:cNvSpPr/>
            <p:nvPr/>
          </p:nvSpPr>
          <p:spPr>
            <a:xfrm>
              <a:off x="11396429" y="5308240"/>
              <a:ext cx="350486" cy="350486"/>
            </a:xfrm>
            <a:prstGeom prst="roundRect">
              <a:avLst>
                <a:gd name="adj" fmla="val 21397"/>
              </a:avLst>
            </a:prstGeom>
            <a:solidFill>
              <a:srgbClr val="98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896E8787-5726-4A9C-9265-A57121FF0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755" y="5378442"/>
              <a:ext cx="225322" cy="225322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3480771-C494-421A-8591-EC83153949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61233" flipV="1">
            <a:off x="706265" y="5683087"/>
            <a:ext cx="275881" cy="27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25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3439</TotalTime>
  <Words>1120</Words>
  <Application>Microsoft Office PowerPoint</Application>
  <PresentationFormat>Широкоэкранный</PresentationFormat>
  <Paragraphs>213</Paragraphs>
  <Slides>20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Open Sans Bold</vt:lpstr>
      <vt:lpstr>Open Sans ExtraBold</vt:lpstr>
      <vt:lpstr>Open Sans Light</vt:lpstr>
      <vt:lpstr>Open Sans Medium</vt:lpstr>
      <vt:lpstr>Open Sans SemiBold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PC-15051</dc:creator>
  <cp:lastModifiedBy>Терентюк Екатерина</cp:lastModifiedBy>
  <cp:revision>80</cp:revision>
  <dcterms:created xsi:type="dcterms:W3CDTF">2025-08-12T10:10:54Z</dcterms:created>
  <dcterms:modified xsi:type="dcterms:W3CDTF">2025-08-22T09:48:59Z</dcterms:modified>
</cp:coreProperties>
</file>